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2.xml" ContentType="application/vnd.openxmlformats-officedocument.presentationml.tags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ppt/charts/chart20.xml" ContentType="application/vnd.openxmlformats-officedocument.drawingml.chart+xml"/>
  <Override PartName="/ppt/theme/themeOverride18.xml" ContentType="application/vnd.openxmlformats-officedocument.themeOverr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notesSlides/notesSlide4.xml" ContentType="application/vnd.openxmlformats-officedocument.presentationml.notesSlide+xml"/>
  <Override PartName="/ppt/charts/chart30.xml" ContentType="application/vnd.openxmlformats-officedocument.drawingml.chart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tags/tag44.xml" ContentType="application/vnd.openxmlformats-officedocument.presentationml.tags+xml"/>
  <Override PartName="/ppt/charts/chart3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45.xml" ContentType="application/vnd.openxmlformats-officedocument.presentationml.tags+xml"/>
  <Override PartName="/ppt/charts/chart3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2" r:id="rId5"/>
    <p:sldMasterId id="2147483724" r:id="rId6"/>
  </p:sldMasterIdLst>
  <p:notesMasterIdLst>
    <p:notesMasterId r:id="rId21"/>
  </p:notesMasterIdLst>
  <p:handoutMasterIdLst>
    <p:handoutMasterId r:id="rId22"/>
  </p:handoutMasterIdLst>
  <p:sldIdLst>
    <p:sldId id="4078" r:id="rId7"/>
    <p:sldId id="4058" r:id="rId8"/>
    <p:sldId id="4062" r:id="rId9"/>
    <p:sldId id="4063" r:id="rId10"/>
    <p:sldId id="4219" r:id="rId11"/>
    <p:sldId id="4220" r:id="rId12"/>
    <p:sldId id="3991" r:id="rId13"/>
    <p:sldId id="4216" r:id="rId14"/>
    <p:sldId id="4079" r:id="rId15"/>
    <p:sldId id="4021" r:id="rId16"/>
    <p:sldId id="4022" r:id="rId17"/>
    <p:sldId id="4373" r:id="rId18"/>
    <p:sldId id="4374" r:id="rId19"/>
    <p:sldId id="4215" r:id="rId20"/>
  </p:sldIdLst>
  <p:sldSz cx="9144000" cy="5143500" type="screen16x9"/>
  <p:notesSz cx="6797675" cy="9926638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orient="horz" pos="2981" userDrawn="1">
          <p15:clr>
            <a:srgbClr val="A4A3A4"/>
          </p15:clr>
        </p15:guide>
        <p15:guide id="13" orient="horz" pos="777" userDrawn="1">
          <p15:clr>
            <a:srgbClr val="A4A3A4"/>
          </p15:clr>
        </p15:guide>
        <p15:guide id="17" pos="2835">
          <p15:clr>
            <a:srgbClr val="A4A3A4"/>
          </p15:clr>
        </p15:guide>
        <p15:guide id="18" pos="2925">
          <p15:clr>
            <a:srgbClr val="A4A3A4"/>
          </p15:clr>
        </p15:guide>
        <p15:guide id="19" pos="3742">
          <p15:clr>
            <a:srgbClr val="A4A3A4"/>
          </p15:clr>
        </p15:guide>
        <p15:guide id="20" pos="3833">
          <p15:clr>
            <a:srgbClr val="A4A3A4"/>
          </p15:clr>
        </p15:guide>
        <p15:guide id="21" pos="4468" userDrawn="1">
          <p15:clr>
            <a:srgbClr val="A4A3A4"/>
          </p15:clr>
        </p15:guide>
        <p15:guide id="25" pos="580" userDrawn="1">
          <p15:clr>
            <a:srgbClr val="A4A3A4"/>
          </p15:clr>
        </p15:guide>
        <p15:guide id="27" pos="204">
          <p15:clr>
            <a:srgbClr val="A4A3A4"/>
          </p15:clr>
        </p15:guide>
        <p15:guide id="28" pos="555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938">
          <p15:clr>
            <a:srgbClr val="A4A3A4"/>
          </p15:clr>
        </p15:guide>
        <p15:guide id="2" orient="horz" pos="495">
          <p15:clr>
            <a:srgbClr val="A4A3A4"/>
          </p15:clr>
        </p15:guide>
        <p15:guide id="3" pos="281">
          <p15:clr>
            <a:srgbClr val="A4A3A4"/>
          </p15:clr>
        </p15:guide>
        <p15:guide id="4" pos="400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3A8A3"/>
    <a:srgbClr val="339966"/>
    <a:srgbClr val="BFBFBF"/>
    <a:srgbClr val="817773"/>
    <a:srgbClr val="B1CC6E"/>
    <a:srgbClr val="ECB61C"/>
    <a:srgbClr val="007DC3"/>
    <a:srgbClr val="FF3399"/>
    <a:srgbClr val="A2AD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8D7F75-542E-48D6-952E-41DA6501478C}" v="39" dt="2026-09-07T21:41:54.419"/>
  </p1510:revLst>
</p1510:revInfo>
</file>

<file path=ppt/tableStyles.xml><?xml version="1.0" encoding="utf-8"?>
<a:tblStyleLst xmlns:a="http://schemas.openxmlformats.org/drawingml/2006/main" def="{C115FB49-3FBE-41CF-8DFC-A938FE5134F0}">
  <a:tblStyle styleId="{C115FB49-3FBE-41CF-8DFC-A938FE5134F0}" styleName="GfK Group Tabe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 cmpd="sng">
              <a:solidFill>
                <a:schemeClr val="lt2"/>
              </a:solidFill>
              <a:prstDash val="dash"/>
            </a:ln>
          </a:top>
          <a:bottom>
            <a:ln w="6350" cmpd="sng">
              <a:solidFill>
                <a:schemeClr val="lt2"/>
              </a:solidFill>
              <a:prstDash val="dash"/>
            </a:ln>
          </a:bottom>
          <a:insideH>
            <a:ln w="6350" cmpd="sng">
              <a:solidFill>
                <a:schemeClr val="lt2"/>
              </a:solidFill>
              <a:prstDash val="dash"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V>
      <a:tcStyle>
        <a:tcBdr/>
        <a:fill>
          <a:solidFill>
            <a:srgbClr val="E8E7E6"/>
          </a:solidFill>
        </a:fill>
      </a:tcStyle>
    </a:band1V>
    <a:lastCol>
      <a:tcStyle>
        <a:tcBdr/>
        <a:fill>
          <a:solidFill>
            <a:srgbClr val="E8E7E6"/>
          </a:solidFill>
        </a:fill>
      </a:tcStyle>
    </a:lastCol>
    <a:firstCol>
      <a:tcStyle>
        <a:tcBdr/>
        <a:fill>
          <a:solidFill>
            <a:srgbClr val="E8E7E6"/>
          </a:solidFill>
        </a:fill>
      </a:tcStyle>
    </a:firstCol>
    <a:lastRow>
      <a:tcTxStyle b="on"/>
      <a:tcStyle>
        <a:tcBdr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</a:tcBdr>
      </a:tcStyle>
    </a:lastRow>
    <a:firstRow>
      <a:tcTxStyle b="on"/>
      <a:tcStyle>
        <a:tcBdr>
          <a:top>
            <a:ln>
              <a:noFill/>
            </a:ln>
          </a:top>
          <a:bottom>
            <a:ln w="952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Štýl s motívom 1 - zvýrazneni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Stredný štýl 2 - zvýrazneni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Štýl s motívom 1 - zvýrazneni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97" d="100"/>
          <a:sy n="197" d="100"/>
        </p:scale>
        <p:origin x="132" y="264"/>
      </p:cViewPr>
      <p:guideLst>
        <p:guide orient="horz" pos="2981"/>
        <p:guide orient="horz" pos="777"/>
        <p:guide pos="2835"/>
        <p:guide pos="2925"/>
        <p:guide pos="3742"/>
        <p:guide pos="3833"/>
        <p:guide pos="4468"/>
        <p:guide pos="580"/>
        <p:guide pos="204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5938"/>
        <p:guide orient="horz" pos="495"/>
        <p:guide pos="281"/>
        <p:guide pos="40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8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40264999600666"/>
          <c:y val="0"/>
          <c:w val="0.52454136387648764"/>
          <c:h val="1"/>
        </c:manualLayout>
      </c:layout>
      <c:doughnutChart>
        <c:varyColors val="1"/>
        <c:ser>
          <c:idx val="0"/>
          <c:order val="0"/>
          <c:spPr>
            <a:noFill/>
            <a:ln w="1270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B05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00-4D13-93D6-0B1573C4F8F6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00-4D13-93D6-0B1573C4F8F6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Privátne</c:v>
                </c:pt>
                <c:pt idx="1">
                  <c:v>Značkové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26.046175612449968</c:v>
                </c:pt>
                <c:pt idx="1">
                  <c:v>73.953824387550029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00-4D13-93D6-0B1573C4F8F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 b="0" i="0" u="none" strike="noStrike" baseline="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80705642342306"/>
          <c:y val="1.206685226182219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05-4E98-91F5-31C2C3A3B3F2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05-4E98-91F5-31C2C3A3B3F2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05-4E98-91F5-31C2C3A3B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826908499524513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19,7%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676-4AB9-934C-9F8517D65616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676-4AB9-934C-9F8517D65616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19.657183263635769</c:v>
                </c:pt>
                <c:pt idx="1">
                  <c:v>80.342816736364227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76-4AB9-934C-9F8517D65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0778660752038"/>
          <c:y val="3.031453116309933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69F-47D4-A404-D62A5EB6186C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69F-47D4-A404-D62A5EB6186C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9F-47D4-A404-D62A5EB618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153697729424394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24,1%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AE-42E0-A248-E46BA79235EB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AE-42E0-A248-E46BA79235EB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24.077968991313444</c:v>
                </c:pt>
                <c:pt idx="1">
                  <c:v>75.92203100868656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E-42E0-A248-E46BA7923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892440291495302"/>
          <c:y val="5.429798474065768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9C-42C2-A010-CCCA7C14F054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9C-42C2-A010-CCCA7C14F054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9C-42C2-A010-CCCA7C14F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4807276189224168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14,0%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39-4D77-98F2-46AC97E80426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39-4D77-98F2-46AC97E80426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14.039099246201573</c:v>
                </c:pt>
                <c:pt idx="1">
                  <c:v>85.960900753798427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39-4D77-98F2-46AC97E804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580705642342306"/>
          <c:y val="1.206685226182219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87-45FD-B6DB-46A9AF64126B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87-45FD-B6DB-46A9AF64126B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87-45FD-B6DB-46A9AF641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826908499524513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18,1%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60-4F89-B645-94C4B4BABE87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60-4F89-B645-94C4B4BABE87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18.092989545639373</c:v>
                </c:pt>
                <c:pt idx="1">
                  <c:v>81.907010454360631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60-4F89-B645-94C4B4BAB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0778660752038"/>
          <c:y val="3.031453116309933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76-4088-8C28-D01E8747C03F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76-4088-8C28-D01E8747C03F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76-4088-8C28-D01E8747C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153697729424394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3,7%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A-4154-9DCC-545B5198A547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A-4154-9DCC-545B5198A547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3.7125514240505963</c:v>
                </c:pt>
                <c:pt idx="1">
                  <c:v>96.287448575949398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5A-4154-9DCC-545B5198A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09050074293791E-2"/>
          <c:y val="4.9079606931621937E-2"/>
          <c:w val="0.91377820757778294"/>
          <c:h val="0.86050003010029141"/>
        </c:manualLayout>
      </c:layout>
      <c:lineChart>
        <c:grouping val="standar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Privátne výrobky</c:v>
                </c:pt>
              </c:strCache>
            </c:strRef>
          </c:tx>
          <c:spPr>
            <a:ln w="127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>
                <a:solidFill>
                  <a:srgbClr val="00B050"/>
                </a:solidFill>
              </a:ln>
              <a:effectLst/>
            </c:spPr>
          </c:marker>
          <c:dPt>
            <c:idx val="8"/>
            <c:marker>
              <c:symbol val="circle"/>
              <c:size val="8"/>
              <c:spPr>
                <a:solidFill>
                  <a:srgbClr val="FFFFFF"/>
                </a:solidFill>
                <a:ln w="12700">
                  <a:solidFill>
                    <a:srgbClr val="00B05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2357-40BD-9462-A092AB3B24CE}"/>
              </c:ext>
            </c:extLst>
          </c:dPt>
          <c:dLbls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785-49AC-9D92-3E2154900C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Hárok1!$A$2:$A$15</c:f>
              <c:numCache>
                <c:formatCode>0</c:formatCod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numCache>
            </c:numRef>
          </c:cat>
          <c:val>
            <c:numRef>
              <c:f>Hárok1!$B$2:$B$15</c:f>
              <c:numCache>
                <c:formatCode>0.0</c:formatCode>
                <c:ptCount val="14"/>
                <c:pt idx="0">
                  <c:v>23</c:v>
                </c:pt>
                <c:pt idx="1">
                  <c:v>18.7</c:v>
                </c:pt>
                <c:pt idx="2">
                  <c:v>19.5</c:v>
                </c:pt>
                <c:pt idx="3">
                  <c:v>20.8</c:v>
                </c:pt>
                <c:pt idx="4">
                  <c:v>21.1</c:v>
                </c:pt>
                <c:pt idx="5">
                  <c:v>24</c:v>
                </c:pt>
                <c:pt idx="6">
                  <c:v>25.3</c:v>
                </c:pt>
                <c:pt idx="7">
                  <c:v>24.2</c:v>
                </c:pt>
                <c:pt idx="8">
                  <c:v>25.1</c:v>
                </c:pt>
                <c:pt idx="9">
                  <c:v>25.6</c:v>
                </c:pt>
                <c:pt idx="10">
                  <c:v>26.774317784353045</c:v>
                </c:pt>
                <c:pt idx="11">
                  <c:v>25.942348017524793</c:v>
                </c:pt>
                <c:pt idx="12">
                  <c:v>25.979385921164116</c:v>
                </c:pt>
                <c:pt idx="13">
                  <c:v>26.046175612449968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357-40BD-9462-A092AB3B24CE}"/>
            </c:ext>
          </c:extLst>
        </c:ser>
        <c:ser>
          <c:idx val="2"/>
          <c:order val="1"/>
          <c:tx>
            <c:strRef>
              <c:f>Hárok1!$D$1</c:f>
              <c:strCache>
                <c:ptCount val="1"/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Hárok1!$A$2:$A$15</c:f>
              <c:numCache>
                <c:formatCode>0</c:formatCod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numCache>
            </c:numRef>
          </c:cat>
          <c:val>
            <c:numRef>
              <c:f>Hárok1!$D$2:$D$11</c:f>
              <c:numCache>
                <c:formatCode>General</c:formatCode>
                <c:ptCount val="1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57-40BD-9462-A092AB3B24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marker val="1"/>
        <c:smooth val="0"/>
        <c:axId val="1459131536"/>
        <c:axId val="1998638160"/>
      </c:lineChart>
      <c:catAx>
        <c:axId val="14591315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8638160"/>
        <c:crosses val="autoZero"/>
        <c:auto val="1"/>
        <c:lblAlgn val="ctr"/>
        <c:lblOffset val="100"/>
        <c:noMultiLvlLbl val="0"/>
      </c:catAx>
      <c:valAx>
        <c:axId val="1998638160"/>
        <c:scaling>
          <c:orientation val="minMax"/>
          <c:max val="40"/>
          <c:min val="0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95000"/>
                </a:schemeClr>
              </a:solidFill>
              <a:prstDash val="sysDash"/>
              <a:round/>
            </a:ln>
            <a:effectLst/>
          </c:spPr>
        </c:majorGridlines>
        <c:numFmt formatCode="0&quot;%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913153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892440291495302"/>
          <c:y val="5.429798474065768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F6-4D06-9A08-4B9287176ED5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F6-4D06-9A08-4B9287176ED5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F6-4D06-9A08-4B9287176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Lidl</c:v>
                </c:pt>
              </c:strCache>
            </c:strRef>
          </c:tx>
          <c:spPr>
            <a:ln w="19050">
              <a:solidFill>
                <a:schemeClr val="accent6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accent6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chemeClr val="accent6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35.4</c:v>
                </c:pt>
                <c:pt idx="1">
                  <c:v>46.069989487226906</c:v>
                </c:pt>
                <c:pt idx="2">
                  <c:v>48.113843112272697</c:v>
                </c:pt>
                <c:pt idx="3">
                  <c:v>54.240399639575813</c:v>
                </c:pt>
                <c:pt idx="4">
                  <c:v>52.485453833468938</c:v>
                </c:pt>
                <c:pt idx="5">
                  <c:v>58.581601877573455</c:v>
                </c:pt>
                <c:pt idx="6">
                  <c:v>55.997212596009632</c:v>
                </c:pt>
                <c:pt idx="7">
                  <c:v>49.78062290036047</c:v>
                </c:pt>
                <c:pt idx="8">
                  <c:v>50.505413356735893</c:v>
                </c:pt>
                <c:pt idx="9">
                  <c:v>53.578043306962641</c:v>
                </c:pt>
                <c:pt idx="10">
                  <c:v>54.17993733524446</c:v>
                </c:pt>
                <c:pt idx="11">
                  <c:v>53.88129156355739</c:v>
                </c:pt>
                <c:pt idx="12">
                  <c:v>52.237569166948795</c:v>
                </c:pt>
                <c:pt idx="13">
                  <c:v>51.949447719900739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B9A-4530-974A-43DA5DFA8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Lidl</c:v>
                </c:pt>
              </c:strCache>
            </c:strRef>
          </c:tx>
          <c:spPr>
            <a:ln w="19050">
              <a:solidFill>
                <a:srgbClr val="FCC000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rgbClr val="FCC000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rgbClr val="FCC0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12" formatCode="0.0">
                  <c:v>32.527286079242835</c:v>
                </c:pt>
                <c:pt idx="13" formatCode="0.0">
                  <c:v>27.291366175494197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3EE-4B7C-B401-A5B0C65D3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Kaufland</c:v>
                </c:pt>
              </c:strCache>
            </c:strRef>
          </c:tx>
          <c:spPr>
            <a:ln w="19050">
              <a:solidFill>
                <a:srgbClr val="F0AB00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rgbClr val="F0AB00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rgbClr val="F0AB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21.4</c:v>
                </c:pt>
                <c:pt idx="1">
                  <c:v>20.173258794150318</c:v>
                </c:pt>
                <c:pt idx="2">
                  <c:v>20.568144132513172</c:v>
                </c:pt>
                <c:pt idx="3">
                  <c:v>21.161504205990333</c:v>
                </c:pt>
                <c:pt idx="4">
                  <c:v>21.5513863401595</c:v>
                </c:pt>
                <c:pt idx="5">
                  <c:v>22.854868255035068</c:v>
                </c:pt>
                <c:pt idx="6">
                  <c:v>22.660171628130485</c:v>
                </c:pt>
                <c:pt idx="7">
                  <c:v>22.860172686804525</c:v>
                </c:pt>
                <c:pt idx="8">
                  <c:v>22.646287833524418</c:v>
                </c:pt>
                <c:pt idx="9">
                  <c:v>24.923068143882649</c:v>
                </c:pt>
                <c:pt idx="10">
                  <c:v>23.77907903295387</c:v>
                </c:pt>
                <c:pt idx="11">
                  <c:v>22.181341653661519</c:v>
                </c:pt>
                <c:pt idx="12">
                  <c:v>24.74755802455352</c:v>
                </c:pt>
                <c:pt idx="13">
                  <c:v>24.077968991313444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FBC-4BA5-9E24-18BE2BC445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COOP Jednota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accent2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chemeClr val="accent2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24.320461343539488</c:v>
                </c:pt>
                <c:pt idx="1">
                  <c:v>18.175589518481218</c:v>
                </c:pt>
                <c:pt idx="2">
                  <c:v>19.84578710950564</c:v>
                </c:pt>
                <c:pt idx="3">
                  <c:v>17.531258891375266</c:v>
                </c:pt>
                <c:pt idx="4">
                  <c:v>19.563715771872108</c:v>
                </c:pt>
                <c:pt idx="5">
                  <c:v>19.809170194123414</c:v>
                </c:pt>
                <c:pt idx="6">
                  <c:v>22.784437502407165</c:v>
                </c:pt>
                <c:pt idx="7">
                  <c:v>22.426331164614943</c:v>
                </c:pt>
                <c:pt idx="8">
                  <c:v>19.89967056004792</c:v>
                </c:pt>
                <c:pt idx="9">
                  <c:v>20.807363351464335</c:v>
                </c:pt>
                <c:pt idx="10">
                  <c:v>21.773431192842772</c:v>
                </c:pt>
                <c:pt idx="11">
                  <c:v>20.141847771568834</c:v>
                </c:pt>
                <c:pt idx="12">
                  <c:v>19.847508679611614</c:v>
                </c:pt>
                <c:pt idx="13">
                  <c:v>19.657183263635769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040-4385-89CB-D81BB49D56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Tesco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accent1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chemeClr val="accent1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22.32234711722375</c:v>
                </c:pt>
                <c:pt idx="1">
                  <c:v>14.041302289022195</c:v>
                </c:pt>
                <c:pt idx="2">
                  <c:v>13.460284219769886</c:v>
                </c:pt>
                <c:pt idx="3">
                  <c:v>13.350470320528453</c:v>
                </c:pt>
                <c:pt idx="4">
                  <c:v>13.522656272257318</c:v>
                </c:pt>
                <c:pt idx="5">
                  <c:v>17.375598405756701</c:v>
                </c:pt>
                <c:pt idx="6">
                  <c:v>17.636553430071906</c:v>
                </c:pt>
                <c:pt idx="7">
                  <c:v>17.079871338506578</c:v>
                </c:pt>
                <c:pt idx="8">
                  <c:v>18.490391354948873</c:v>
                </c:pt>
                <c:pt idx="9">
                  <c:v>17.878726647569959</c:v>
                </c:pt>
                <c:pt idx="10">
                  <c:v>19.269897633016221</c:v>
                </c:pt>
                <c:pt idx="11">
                  <c:v>21.101644144017424</c:v>
                </c:pt>
                <c:pt idx="12">
                  <c:v>17.912235587758488</c:v>
                </c:pt>
                <c:pt idx="13">
                  <c:v>18.092989545639373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6F7-4A55-8F6D-C785FB95E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Fresh</c:v>
                </c:pt>
              </c:strCache>
            </c:strRef>
          </c:tx>
          <c:spPr>
            <a:ln w="19050"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8" formatCode="0.0">
                  <c:v>13.3</c:v>
                </c:pt>
                <c:pt idx="9" formatCode="0.0">
                  <c:v>15.043284865033375</c:v>
                </c:pt>
                <c:pt idx="10" formatCode="0.0">
                  <c:v>13.826319470389508</c:v>
                </c:pt>
                <c:pt idx="11" formatCode="0.0">
                  <c:v>16.235237966521044</c:v>
                </c:pt>
                <c:pt idx="12" formatCode="0.0">
                  <c:v>16.894191132343536</c:v>
                </c:pt>
                <c:pt idx="13" formatCode="0.0">
                  <c:v>16.764360891588243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5B8-4C98-A0C4-F802F1DFF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Billa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accent3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chemeClr val="accent3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23.6</c:v>
                </c:pt>
                <c:pt idx="1">
                  <c:v>12.986993667573135</c:v>
                </c:pt>
                <c:pt idx="2">
                  <c:v>13.218467296000998</c:v>
                </c:pt>
                <c:pt idx="3">
                  <c:v>14.72445211765312</c:v>
                </c:pt>
                <c:pt idx="4">
                  <c:v>17.131455705645404</c:v>
                </c:pt>
                <c:pt idx="5">
                  <c:v>16.850399881405757</c:v>
                </c:pt>
                <c:pt idx="6">
                  <c:v>16.666300630719739</c:v>
                </c:pt>
                <c:pt idx="7">
                  <c:v>17.377668320888922</c:v>
                </c:pt>
                <c:pt idx="8">
                  <c:v>17.456010467959093</c:v>
                </c:pt>
                <c:pt idx="9">
                  <c:v>17.419432297547001</c:v>
                </c:pt>
                <c:pt idx="10">
                  <c:v>15.569395659335642</c:v>
                </c:pt>
                <c:pt idx="11">
                  <c:v>15.034453214359557</c:v>
                </c:pt>
                <c:pt idx="12">
                  <c:v>14.105081522907289</c:v>
                </c:pt>
                <c:pt idx="13">
                  <c:v>14.039099246201573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7D6-430E-8714-91AE22828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CBA</c:v>
                </c:pt>
              </c:strCache>
            </c:strRef>
          </c:tx>
          <c:spPr>
            <a:ln w="19050">
              <a:solidFill>
                <a:srgbClr val="E55A00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rgbClr val="E55A00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rgbClr val="E55A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0.0</c:formatCode>
                <c:ptCount val="14"/>
                <c:pt idx="0">
                  <c:v>20.7</c:v>
                </c:pt>
                <c:pt idx="1">
                  <c:v>13.622280840076895</c:v>
                </c:pt>
                <c:pt idx="2">
                  <c:v>13.501487765801237</c:v>
                </c:pt>
                <c:pt idx="3">
                  <c:v>13.970134816516531</c:v>
                </c:pt>
                <c:pt idx="4">
                  <c:v>14.206720544449183</c:v>
                </c:pt>
                <c:pt idx="5">
                  <c:v>15.601253093496119</c:v>
                </c:pt>
                <c:pt idx="6">
                  <c:v>13.476201765364237</c:v>
                </c:pt>
                <c:pt idx="7">
                  <c:v>12.659554200800153</c:v>
                </c:pt>
                <c:pt idx="8">
                  <c:v>13.145355681372276</c:v>
                </c:pt>
                <c:pt idx="9">
                  <c:v>10.719701037957716</c:v>
                </c:pt>
                <c:pt idx="10">
                  <c:v>9.3745440676931882</c:v>
                </c:pt>
                <c:pt idx="11">
                  <c:v>9.0777095007438984</c:v>
                </c:pt>
                <c:pt idx="12">
                  <c:v>8.6860602262612083</c:v>
                </c:pt>
                <c:pt idx="13">
                  <c:v>9.4485146853144286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5B2-4C51-9794-FCEBE34152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161202987162423E-2"/>
          <c:y val="3.5714671474091075E-2"/>
          <c:w val="0.90666098865149025"/>
          <c:h val="0.7901187113004852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Skupina Terno</c:v>
                </c:pt>
              </c:strCache>
            </c:strRef>
          </c:tx>
          <c:spPr>
            <a:ln w="19050">
              <a:solidFill>
                <a:srgbClr val="339966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rgbClr val="339966"/>
                </a:solidFill>
                <a:prstDash val="solid"/>
              </a:ln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>
                    <a:solidFill>
                      <a:srgbClr val="339966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4"/>
                <c:pt idx="8" formatCode="0.0">
                  <c:v>3.9491298527443104</c:v>
                </c:pt>
                <c:pt idx="9" formatCode="0.0">
                  <c:v>4.0115917270272012</c:v>
                </c:pt>
                <c:pt idx="10" formatCode="0.0">
                  <c:v>4.5823707231490136</c:v>
                </c:pt>
                <c:pt idx="11" formatCode="0.0">
                  <c:v>5.0701136795547095</c:v>
                </c:pt>
                <c:pt idx="12" formatCode="0.0">
                  <c:v>6.1006406090800587</c:v>
                </c:pt>
                <c:pt idx="13" formatCode="0.0">
                  <c:v>3.7125514240505963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9A4-450B-9ED2-A363B71E3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25216"/>
        <c:axId val="30026752"/>
      </c:lineChart>
      <c:catAx>
        <c:axId val="3002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solidFill>
              <a:srgbClr val="C0C0C0"/>
            </a:solidFill>
            <a:prstDash val="solid"/>
          </a:ln>
        </c:spPr>
        <c:txPr>
          <a:bodyPr rot="-5400000" vert="horz"/>
          <a:lstStyle/>
          <a:p>
            <a:pPr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0026752"/>
        <c:crosses val="autoZero"/>
        <c:auto val="0"/>
        <c:lblAlgn val="ctr"/>
        <c:lblOffset val="20"/>
        <c:tickLblSkip val="1"/>
        <c:tickMarkSkip val="1"/>
        <c:noMultiLvlLbl val="0"/>
      </c:catAx>
      <c:valAx>
        <c:axId val="30026752"/>
        <c:scaling>
          <c:orientation val="minMax"/>
          <c:max val="100"/>
          <c:min val="0"/>
        </c:scaling>
        <c:delete val="0"/>
        <c:axPos val="l"/>
        <c:majorGridlines>
          <c:spPr>
            <a:ln w="6350">
              <a:solidFill>
                <a:srgbClr val="C0C0C0"/>
              </a:solidFill>
              <a:prstDash val="sysDash"/>
            </a:ln>
          </c:spPr>
        </c:majorGridlines>
        <c:numFmt formatCode="0&quot;%&quot;" sourceLinked="0"/>
        <c:majorTickMark val="out"/>
        <c:minorTickMark val="none"/>
        <c:tickLblPos val="none"/>
        <c:spPr>
          <a:ln w="9559">
            <a:noFill/>
          </a:ln>
        </c:spPr>
        <c:txPr>
          <a:bodyPr rot="0" vert="horz"/>
          <a:lstStyle/>
          <a:p>
            <a:pPr>
              <a:defRPr sz="700">
                <a:solidFill>
                  <a:schemeClr val="bg2"/>
                </a:solidFill>
              </a:defRPr>
            </a:pPr>
            <a:endParaRPr lang="en-US"/>
          </a:p>
        </c:txPr>
        <c:crossAx val="30025216"/>
        <c:crosses val="autoZero"/>
        <c:crossBetween val="between"/>
        <c:majorUnit val="20"/>
      </c:valAx>
      <c:spPr>
        <a:noFill/>
        <a:ln w="25388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153697729424394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16,8%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8F4-4F6B-9EDF-5281B112FB26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8F4-4F6B-9EDF-5281B112FB26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16.764360891588243</c:v>
                </c:pt>
                <c:pt idx="1">
                  <c:v>83.23563910841176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F4-4F6B-9EDF-5281B112F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903581435281671"/>
          <c:y val="2.0801468816856902E-2"/>
          <c:w val="0.60096418564718324"/>
          <c:h val="0.97919853118314326"/>
        </c:manualLayout>
      </c:layout>
      <c:barChart>
        <c:barDir val="bar"/>
        <c:grouping val="stacked"/>
        <c:varyColors val="0"/>
        <c:ser>
          <c:idx val="1"/>
          <c:order val="0"/>
          <c:spPr>
            <a:solidFill>
              <a:srgbClr val="00B050"/>
            </a:solidFill>
            <a:ln w="12549">
              <a:noFill/>
              <a:prstDash val="solid"/>
            </a:ln>
          </c:spPr>
          <c:invertIfNegative val="0"/>
          <c:dLbls>
            <c:numFmt formatCode="0&quot;%&quot;" sourceLinked="0"/>
            <c:spPr>
              <a:noFill/>
              <a:ln w="25099"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Sheet1!$B$1:$Q$1</c:f>
              <c:strCache>
                <c:ptCount val="16"/>
                <c:pt idx="0">
                  <c:v>mlieko</c:v>
                </c:pt>
                <c:pt idx="1">
                  <c:v>oleje</c:v>
                </c:pt>
                <c:pt idx="2">
                  <c:v>konzervované produkty</c:v>
                </c:pt>
                <c:pt idx="3">
                  <c:v>mäsové výrobky (balené, nemrazené)</c:v>
                </c:pt>
                <c:pt idx="4">
                  <c:v>mliečne výrobky - prírodné syry</c:v>
                </c:pt>
                <c:pt idx="5">
                  <c:v>mliečne výrobky - ostatné</c:v>
                </c:pt>
                <c:pt idx="6">
                  <c:v>cestoviny</c:v>
                </c:pt>
                <c:pt idx="7">
                  <c:v>trvanlivé pečivo (balené)</c:v>
                </c:pt>
                <c:pt idx="8">
                  <c:v>spracované produkty</c:v>
                </c:pt>
                <c:pt idx="9">
                  <c:v>nealko</c:v>
                </c:pt>
                <c:pt idx="10">
                  <c:v>vody a minerálky neochut. a ochutené</c:v>
                </c:pt>
                <c:pt idx="11">
                  <c:v>cukrovinky - čokoládové</c:v>
                </c:pt>
                <c:pt idx="12">
                  <c:v>cukrovinky - nečokoládové</c:v>
                </c:pt>
                <c:pt idx="13">
                  <c:v>pivo</c:v>
                </c:pt>
                <c:pt idx="14">
                  <c:v>liehoviny a destiláty</c:v>
                </c:pt>
                <c:pt idx="15">
                  <c:v>víno</c:v>
                </c:pt>
              </c:strCache>
            </c:strRef>
          </c:cat>
          <c:val>
            <c:numRef>
              <c:f>Sheet1!$B$2:$Q$2</c:f>
              <c:numCache>
                <c:formatCode>0.0</c:formatCode>
                <c:ptCount val="16"/>
                <c:pt idx="0">
                  <c:v>51.282712783590505</c:v>
                </c:pt>
                <c:pt idx="1">
                  <c:v>46.523223107308169</c:v>
                </c:pt>
                <c:pt idx="2">
                  <c:v>46.237256978234605</c:v>
                </c:pt>
                <c:pt idx="3">
                  <c:v>43.398635706533312</c:v>
                </c:pt>
                <c:pt idx="4">
                  <c:v>40.584957051015344</c:v>
                </c:pt>
                <c:pt idx="5">
                  <c:v>37.220965939171975</c:v>
                </c:pt>
                <c:pt idx="6">
                  <c:v>37.105748359262783</c:v>
                </c:pt>
                <c:pt idx="7">
                  <c:v>32.263133249997466</c:v>
                </c:pt>
                <c:pt idx="8">
                  <c:v>31.693225999248238</c:v>
                </c:pt>
                <c:pt idx="9">
                  <c:v>28.345631724264837</c:v>
                </c:pt>
                <c:pt idx="10">
                  <c:v>25.175003783133452</c:v>
                </c:pt>
                <c:pt idx="11">
                  <c:v>23.318721991204939</c:v>
                </c:pt>
                <c:pt idx="12">
                  <c:v>14.914411057593334</c:v>
                </c:pt>
                <c:pt idx="13">
                  <c:v>10.194649999401799</c:v>
                </c:pt>
                <c:pt idx="14">
                  <c:v>9.2091067219470197</c:v>
                </c:pt>
                <c:pt idx="15">
                  <c:v>6.7466146576215582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5B-4806-B426-84B4548E9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2891520"/>
        <c:axId val="22905600"/>
      </c:barChart>
      <c:catAx>
        <c:axId val="228915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37">
            <a:solidFill>
              <a:schemeClr val="bg1">
                <a:lumMod val="7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b="0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22905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905600"/>
        <c:scaling>
          <c:orientation val="minMax"/>
          <c:max val="75"/>
        </c:scaling>
        <c:delete val="1"/>
        <c:axPos val="t"/>
        <c:numFmt formatCode="0&quot;%&quot;" sourceLinked="0"/>
        <c:majorTickMark val="out"/>
        <c:minorTickMark val="none"/>
        <c:tickLblPos val="none"/>
        <c:crossAx val="22891520"/>
        <c:crosses val="autoZero"/>
        <c:crossBetween val="between"/>
        <c:majorUnit val="25"/>
      </c:valAx>
      <c:spPr>
        <a:noFill/>
        <a:ln w="250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9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86734613644864"/>
          <c:y val="0"/>
          <c:w val="0.52454136387648764"/>
          <c:h val="1"/>
        </c:manualLayout>
      </c:layout>
      <c:doughnutChart>
        <c:varyColors val="1"/>
        <c:ser>
          <c:idx val="0"/>
          <c:order val="0"/>
          <c:spPr>
            <a:solidFill>
              <a:srgbClr val="BFBFBF"/>
            </a:solidFill>
            <a:ln w="1270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B05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8C-4B51-B1EB-3D875465633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728C-4B51-B1EB-3D875465633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slovenské</c:v>
                </c:pt>
                <c:pt idx="1">
                  <c:v>zahraničné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31.364715984979124</c:v>
                </c:pt>
                <c:pt idx="1">
                  <c:v>68.635284015020872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8C-4B51-B1EB-3D875465633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 b="0" i="0" u="none" strike="noStrike" baseline="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86734613644864"/>
          <c:y val="0"/>
          <c:w val="0.52454136387648764"/>
          <c:h val="1"/>
        </c:manualLayout>
      </c:layout>
      <c:doughnutChart>
        <c:varyColors val="1"/>
        <c:ser>
          <c:idx val="0"/>
          <c:order val="0"/>
          <c:spPr>
            <a:solidFill>
              <a:srgbClr val="BFBFBF"/>
            </a:solidFill>
            <a:ln w="1270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F0AB0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38-4289-93AB-CC2BF317D39F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4838-4289-93AB-CC2BF317D39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slovenské</c:v>
                </c:pt>
                <c:pt idx="1">
                  <c:v>zahraničné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43.629341623030818</c:v>
                </c:pt>
                <c:pt idx="1">
                  <c:v>56.370658376969182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838-4289-93AB-CC2BF317D39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 b="0" i="0" u="none" strike="noStrike" baseline="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86734613644864"/>
          <c:y val="0"/>
          <c:w val="0.52454136387648764"/>
          <c:h val="1"/>
        </c:manualLayout>
      </c:layout>
      <c:doughnutChart>
        <c:varyColors val="1"/>
        <c:ser>
          <c:idx val="0"/>
          <c:order val="0"/>
          <c:spPr>
            <a:noFill/>
            <a:ln w="1270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F0AB0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BA-4417-AA0A-20DECC084068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BA-4417-AA0A-20DECC084068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slovenské</c:v>
                </c:pt>
                <c:pt idx="1">
                  <c:v>zahraničné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43.629341623030818</c:v>
                </c:pt>
                <c:pt idx="1">
                  <c:v>56.370658376969182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BA-4417-AA0A-20DECC08406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 b="0" i="0" u="none" strike="noStrike" baseline="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86734613644864"/>
          <c:y val="0"/>
          <c:w val="0.52454136387648764"/>
          <c:h val="1"/>
        </c:manualLayout>
      </c:layout>
      <c:doughnutChart>
        <c:varyColors val="1"/>
        <c:ser>
          <c:idx val="0"/>
          <c:order val="0"/>
          <c:spPr>
            <a:solidFill>
              <a:srgbClr val="BFBFBF"/>
            </a:solidFill>
            <a:ln w="1270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B050"/>
              </a:solidFill>
              <a:ln w="1270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8C-4B51-B1EB-3D875465633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728C-4B51-B1EB-3D875465633E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slovenské</c:v>
                </c:pt>
                <c:pt idx="1">
                  <c:v>zahraničné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31.364715984979124</c:v>
                </c:pt>
                <c:pt idx="1">
                  <c:v>68.635284015020872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8C-4B51-B1EB-3D875465633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 b="0" i="0" u="none" strike="noStrike" baseline="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11363733484318E-2"/>
          <c:y val="4.4342336544520897E-2"/>
          <c:w val="0.93158863626651567"/>
          <c:h val="0.9124800885569344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Privátne značky</c:v>
                </c:pt>
              </c:strCache>
            </c:strRef>
          </c:tx>
          <c:spPr>
            <a:ln w="12700">
              <a:solidFill>
                <a:srgbClr val="00B050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19050">
                <a:solidFill>
                  <a:srgbClr val="00B050"/>
                </a:solidFill>
                <a:prstDash val="solid"/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rgbClr val="00B05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strCache>
            </c:strRef>
          </c:cat>
          <c:val>
            <c:numRef>
              <c:f>Sheet1!$B$2:$L$2</c:f>
              <c:numCache>
                <c:formatCode>0.0</c:formatCode>
                <c:ptCount val="11"/>
                <c:pt idx="0">
                  <c:v>25.5</c:v>
                </c:pt>
                <c:pt idx="1">
                  <c:v>27.700000000000003</c:v>
                </c:pt>
                <c:pt idx="2">
                  <c:v>28.499999999999996</c:v>
                </c:pt>
                <c:pt idx="3">
                  <c:v>29.4</c:v>
                </c:pt>
                <c:pt idx="4">
                  <c:v>31.6</c:v>
                </c:pt>
                <c:pt idx="5">
                  <c:v>32.200000000000003</c:v>
                </c:pt>
                <c:pt idx="6">
                  <c:v>36.299999999999997</c:v>
                </c:pt>
                <c:pt idx="7">
                  <c:v>33.726158166480118</c:v>
                </c:pt>
                <c:pt idx="8">
                  <c:v>33.403603026006159</c:v>
                </c:pt>
                <c:pt idx="9">
                  <c:v>31.450277276212514</c:v>
                </c:pt>
                <c:pt idx="10">
                  <c:v>31.364715984979124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601-4FD1-866D-8F42BB2DD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346752"/>
        <c:axId val="126348288"/>
      </c:lineChart>
      <c:catAx>
        <c:axId val="126346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sk-SK"/>
          </a:p>
        </c:txPr>
        <c:crossAx val="126348288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126348288"/>
        <c:scaling>
          <c:orientation val="minMax"/>
          <c:max val="60"/>
          <c:min val="0"/>
        </c:scaling>
        <c:delete val="0"/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#\ ##0" sourceLinked="0"/>
        <c:majorTickMark val="out"/>
        <c:minorTickMark val="none"/>
        <c:tickLblPos val="nextTo"/>
        <c:spPr>
          <a:ln w="9559">
            <a:noFill/>
          </a:ln>
        </c:spPr>
        <c:txPr>
          <a:bodyPr rot="0" vert="horz"/>
          <a:lstStyle/>
          <a:p>
            <a:pPr>
              <a:defRPr sz="800">
                <a:solidFill>
                  <a:schemeClr val="bg1">
                    <a:lumMod val="75000"/>
                  </a:schemeClr>
                </a:solidFill>
                <a:latin typeface="+mn-lt"/>
              </a:defRPr>
            </a:pPr>
            <a:endParaRPr lang="en-US"/>
          </a:p>
        </c:txPr>
        <c:crossAx val="126346752"/>
        <c:crosses val="autoZero"/>
        <c:crossBetween val="between"/>
        <c:majorUnit val="20"/>
      </c:valAx>
      <c:spPr>
        <a:noFill/>
        <a:ln w="952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411363733484318E-2"/>
          <c:y val="4.4342336544520897E-2"/>
          <c:w val="0.93158863626651567"/>
          <c:h val="0.91248008855693441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Značkové výrobky</c:v>
                </c:pt>
              </c:strCache>
            </c:strRef>
          </c:tx>
          <c:spPr>
            <a:ln w="12700">
              <a:solidFill>
                <a:srgbClr val="F0AB00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19050">
                <a:solidFill>
                  <a:srgbClr val="F0AB00"/>
                </a:solidFill>
                <a:prstDash val="solid"/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rgbClr val="F0AB0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Sheet1!$B$1:$L$1</c:f>
              <c:strCach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42.199999999999996</c:v>
                </c:pt>
                <c:pt idx="1">
                  <c:v>39.800000000000004</c:v>
                </c:pt>
                <c:pt idx="2">
                  <c:v>40.6</c:v>
                </c:pt>
                <c:pt idx="3">
                  <c:v>41.699999999999996</c:v>
                </c:pt>
                <c:pt idx="4">
                  <c:v>42.5</c:v>
                </c:pt>
                <c:pt idx="5">
                  <c:v>43.3</c:v>
                </c:pt>
                <c:pt idx="6">
                  <c:v>44.3</c:v>
                </c:pt>
                <c:pt idx="7">
                  <c:v>44.672874986326562</c:v>
                </c:pt>
                <c:pt idx="8">
                  <c:v>43.897078693056962</c:v>
                </c:pt>
                <c:pt idx="9">
                  <c:v>43.512180164616375</c:v>
                </c:pt>
                <c:pt idx="10">
                  <c:v>43.629341623030818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8CD-4245-AD22-6A5A60060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346752"/>
        <c:axId val="126348288"/>
      </c:lineChart>
      <c:catAx>
        <c:axId val="126346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6350"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sk-SK"/>
          </a:p>
        </c:txPr>
        <c:crossAx val="126348288"/>
        <c:crosses val="autoZero"/>
        <c:auto val="1"/>
        <c:lblAlgn val="ctr"/>
        <c:lblOffset val="20"/>
        <c:tickLblSkip val="1"/>
        <c:tickMarkSkip val="1"/>
        <c:noMultiLvlLbl val="0"/>
      </c:catAx>
      <c:valAx>
        <c:axId val="126348288"/>
        <c:scaling>
          <c:orientation val="minMax"/>
          <c:max val="60"/>
          <c:min val="0"/>
        </c:scaling>
        <c:delete val="0"/>
        <c:axPos val="l"/>
        <c:majorGridlines>
          <c:spPr>
            <a:ln w="3175"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#\ ##0" sourceLinked="0"/>
        <c:majorTickMark val="out"/>
        <c:minorTickMark val="none"/>
        <c:tickLblPos val="nextTo"/>
        <c:spPr>
          <a:ln w="9559">
            <a:noFill/>
          </a:ln>
        </c:spPr>
        <c:txPr>
          <a:bodyPr rot="0" vert="horz"/>
          <a:lstStyle/>
          <a:p>
            <a:pPr>
              <a:defRPr sz="800">
                <a:solidFill>
                  <a:schemeClr val="bg1">
                    <a:lumMod val="75000"/>
                  </a:schemeClr>
                </a:solidFill>
                <a:latin typeface="+mn-lt"/>
              </a:defRPr>
            </a:pPr>
            <a:endParaRPr lang="en-US"/>
          </a:p>
        </c:txPr>
        <c:crossAx val="126346752"/>
        <c:crosses val="autoZero"/>
        <c:crossBetween val="between"/>
        <c:majorUnit val="20"/>
      </c:valAx>
      <c:spPr>
        <a:noFill/>
        <a:ln w="952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8290161004328E-2"/>
          <c:y val="2.3447493454813485E-2"/>
          <c:w val="0.72934172964735966"/>
          <c:h val="0.8410228416012741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slovenské privátne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2.9550830861165894E-3"/>
                  <c:y val="-1.2712802784002107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358159792976654E-2"/>
                      <c:h val="5.05346623466867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A43-4A3C-9517-DEDB99A4C70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Hárok1!$A$2:$A$12</c:f>
              <c:strCache>
                <c:ptCount val="11"/>
                <c:pt idx="0">
                  <c:v>Total</c:v>
                </c:pt>
                <c:pt idx="2">
                  <c:v>Coop Jednota</c:v>
                </c:pt>
                <c:pt idx="3">
                  <c:v>Fresh potraviny</c:v>
                </c:pt>
                <c:pt idx="4">
                  <c:v>CBA</c:v>
                </c:pt>
                <c:pt idx="5">
                  <c:v>Terno</c:v>
                </c:pt>
                <c:pt idx="6">
                  <c:v>Tesco</c:v>
                </c:pt>
                <c:pt idx="7">
                  <c:v>Kaufland</c:v>
                </c:pt>
                <c:pt idx="8">
                  <c:v>Billa</c:v>
                </c:pt>
                <c:pt idx="9">
                  <c:v>Biedronka</c:v>
                </c:pt>
                <c:pt idx="10">
                  <c:v>Lidl</c:v>
                </c:pt>
              </c:strCache>
            </c:strRef>
          </c:cat>
          <c:val>
            <c:numRef>
              <c:f>Hárok1!$B$2:$B$12</c:f>
              <c:numCache>
                <c:formatCode>General</c:formatCode>
                <c:ptCount val="11"/>
                <c:pt idx="0" formatCode="0.0">
                  <c:v>8.169309005793826</c:v>
                </c:pt>
                <c:pt idx="2" formatCode="0.0">
                  <c:v>14.954437516355068</c:v>
                </c:pt>
                <c:pt idx="3" formatCode="0.0">
                  <c:v>12.53168023480386</c:v>
                </c:pt>
                <c:pt idx="4" formatCode="0.0">
                  <c:v>6.6868887484845745</c:v>
                </c:pt>
                <c:pt idx="5" formatCode="0.0">
                  <c:v>2.2018476188676148</c:v>
                </c:pt>
                <c:pt idx="6" formatCode="0.0">
                  <c:v>6.8421438043475487</c:v>
                </c:pt>
                <c:pt idx="7" formatCode="0.0">
                  <c:v>6.752275223791476</c:v>
                </c:pt>
                <c:pt idx="8" formatCode="0.0">
                  <c:v>5.0414935925525572</c:v>
                </c:pt>
                <c:pt idx="9" formatCode="0.0">
                  <c:v>4.9854342288013012</c:v>
                </c:pt>
                <c:pt idx="10" formatCode="0.0">
                  <c:v>12.884537066864429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E-4B2D-9AFF-0CF248449FFE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slovenské značkové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Hárok1!$A$2:$A$12</c:f>
              <c:strCache>
                <c:ptCount val="11"/>
                <c:pt idx="0">
                  <c:v>Total</c:v>
                </c:pt>
                <c:pt idx="2">
                  <c:v>Coop Jednota</c:v>
                </c:pt>
                <c:pt idx="3">
                  <c:v>Fresh potraviny</c:v>
                </c:pt>
                <c:pt idx="4">
                  <c:v>CBA</c:v>
                </c:pt>
                <c:pt idx="5">
                  <c:v>Terno</c:v>
                </c:pt>
                <c:pt idx="6">
                  <c:v>Tesco</c:v>
                </c:pt>
                <c:pt idx="7">
                  <c:v>Kaufland</c:v>
                </c:pt>
                <c:pt idx="8">
                  <c:v>Billa</c:v>
                </c:pt>
                <c:pt idx="9">
                  <c:v>Biedronka</c:v>
                </c:pt>
                <c:pt idx="10">
                  <c:v>Lidl</c:v>
                </c:pt>
              </c:strCache>
            </c:strRef>
          </c:cat>
          <c:val>
            <c:numRef>
              <c:f>Hárok1!$C$2:$C$12</c:f>
              <c:numCache>
                <c:formatCode>General</c:formatCode>
                <c:ptCount val="11"/>
                <c:pt idx="0" formatCode="0.0">
                  <c:v>32.265566685340488</c:v>
                </c:pt>
                <c:pt idx="2" formatCode="0.0">
                  <c:v>39.543933626674011</c:v>
                </c:pt>
                <c:pt idx="3" formatCode="0.0">
                  <c:v>40.063036237469966</c:v>
                </c:pt>
                <c:pt idx="4" formatCode="0.0">
                  <c:v>40.242327405656134</c:v>
                </c:pt>
                <c:pt idx="5" formatCode="0.0">
                  <c:v>42.519596808217855</c:v>
                </c:pt>
                <c:pt idx="6" formatCode="0.0">
                  <c:v>34.270787853611893</c:v>
                </c:pt>
                <c:pt idx="7" formatCode="0.0">
                  <c:v>33.833365633146421</c:v>
                </c:pt>
                <c:pt idx="8" formatCode="0.0">
                  <c:v>34.295735500104826</c:v>
                </c:pt>
                <c:pt idx="9" formatCode="0.0">
                  <c:v>29.111299261540914</c:v>
                </c:pt>
                <c:pt idx="10" formatCode="0.0">
                  <c:v>20.485180422559019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CE-4B2D-9AFF-0CF248449FFE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zahraničné privátne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Hárok1!$A$2:$A$12</c:f>
              <c:strCache>
                <c:ptCount val="11"/>
                <c:pt idx="0">
                  <c:v>Total</c:v>
                </c:pt>
                <c:pt idx="2">
                  <c:v>Coop Jednota</c:v>
                </c:pt>
                <c:pt idx="3">
                  <c:v>Fresh potraviny</c:v>
                </c:pt>
                <c:pt idx="4">
                  <c:v>CBA</c:v>
                </c:pt>
                <c:pt idx="5">
                  <c:v>Terno</c:v>
                </c:pt>
                <c:pt idx="6">
                  <c:v>Tesco</c:v>
                </c:pt>
                <c:pt idx="7">
                  <c:v>Kaufland</c:v>
                </c:pt>
                <c:pt idx="8">
                  <c:v>Billa</c:v>
                </c:pt>
                <c:pt idx="9">
                  <c:v>Biedronka</c:v>
                </c:pt>
                <c:pt idx="10">
                  <c:v>Lidl</c:v>
                </c:pt>
              </c:strCache>
            </c:strRef>
          </c:cat>
          <c:val>
            <c:numRef>
              <c:f>Hárok1!$D$2:$D$12</c:f>
              <c:numCache>
                <c:formatCode>General</c:formatCode>
                <c:ptCount val="11"/>
                <c:pt idx="0" formatCode="0.0">
                  <c:v>17.876866606656126</c:v>
                </c:pt>
                <c:pt idx="2" formatCode="0.0">
                  <c:v>4.7027457472807077</c:v>
                </c:pt>
                <c:pt idx="3" formatCode="0.0">
                  <c:v>4.2326806567843951</c:v>
                </c:pt>
                <c:pt idx="4" formatCode="0.0">
                  <c:v>2.7616259368298515</c:v>
                </c:pt>
                <c:pt idx="5" formatCode="0.0">
                  <c:v>1.5107038051829815</c:v>
                </c:pt>
                <c:pt idx="6" formatCode="0.0">
                  <c:v>11.250845741291828</c:v>
                </c:pt>
                <c:pt idx="7" formatCode="0.0">
                  <c:v>17.325693767521969</c:v>
                </c:pt>
                <c:pt idx="8" formatCode="0.0">
                  <c:v>8.9976056536490159</c:v>
                </c:pt>
                <c:pt idx="9" formatCode="0.0">
                  <c:v>22.305931946692901</c:v>
                </c:pt>
                <c:pt idx="10" formatCode="0.0">
                  <c:v>39.064910653036293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CE-4B2D-9AFF-0CF248449FFE}"/>
            </c:ext>
          </c:extLst>
        </c:ser>
        <c:ser>
          <c:idx val="3"/>
          <c:order val="3"/>
          <c:tx>
            <c:strRef>
              <c:f>Hárok1!$E$1</c:f>
              <c:strCache>
                <c:ptCount val="1"/>
                <c:pt idx="0">
                  <c:v>zahraničné značkové</c:v>
                </c:pt>
              </c:strCache>
            </c:strRef>
          </c:tx>
          <c:spPr>
            <a:solidFill>
              <a:srgbClr val="D7CF4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Hárok1!$A$2:$A$12</c:f>
              <c:strCache>
                <c:ptCount val="11"/>
                <c:pt idx="0">
                  <c:v>Total</c:v>
                </c:pt>
                <c:pt idx="2">
                  <c:v>Coop Jednota</c:v>
                </c:pt>
                <c:pt idx="3">
                  <c:v>Fresh potraviny</c:v>
                </c:pt>
                <c:pt idx="4">
                  <c:v>CBA</c:v>
                </c:pt>
                <c:pt idx="5">
                  <c:v>Terno</c:v>
                </c:pt>
                <c:pt idx="6">
                  <c:v>Tesco</c:v>
                </c:pt>
                <c:pt idx="7">
                  <c:v>Kaufland</c:v>
                </c:pt>
                <c:pt idx="8">
                  <c:v>Billa</c:v>
                </c:pt>
                <c:pt idx="9">
                  <c:v>Biedronka</c:v>
                </c:pt>
                <c:pt idx="10">
                  <c:v>Lidl</c:v>
                </c:pt>
              </c:strCache>
            </c:strRef>
          </c:cat>
          <c:val>
            <c:numRef>
              <c:f>Hárok1!$E$2:$E$12</c:f>
              <c:numCache>
                <c:formatCode>General</c:formatCode>
                <c:ptCount val="11"/>
                <c:pt idx="0" formatCode="0.0">
                  <c:v>41.688257702209476</c:v>
                </c:pt>
                <c:pt idx="2" formatCode="0.0">
                  <c:v>40.798883109690244</c:v>
                </c:pt>
                <c:pt idx="3" formatCode="0.0">
                  <c:v>43.17260287094178</c:v>
                </c:pt>
                <c:pt idx="4" formatCode="0.0">
                  <c:v>50.309157909029437</c:v>
                </c:pt>
                <c:pt idx="5" formatCode="0.0">
                  <c:v>53.767851767731557</c:v>
                </c:pt>
                <c:pt idx="6" formatCode="0.0">
                  <c:v>47.636222600748738</c:v>
                </c:pt>
                <c:pt idx="7" formatCode="0.0">
                  <c:v>42.088665375540131</c:v>
                </c:pt>
                <c:pt idx="8" formatCode="0.0">
                  <c:v>51.66516525369358</c:v>
                </c:pt>
                <c:pt idx="9" formatCode="0.0">
                  <c:v>43.597334562964882</c:v>
                </c:pt>
                <c:pt idx="10" formatCode="0.0">
                  <c:v>27.565371857540232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CE-4B2D-9AFF-0CF248449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392011016"/>
        <c:axId val="392011672"/>
      </c:barChart>
      <c:catAx>
        <c:axId val="39201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11672"/>
        <c:crosses val="autoZero"/>
        <c:auto val="1"/>
        <c:lblAlgn val="ctr"/>
        <c:lblOffset val="100"/>
        <c:noMultiLvlLbl val="0"/>
      </c:catAx>
      <c:valAx>
        <c:axId val="392011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110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351429885397848E-2"/>
          <c:y val="3.9592837125781086E-2"/>
          <c:w val="0.72934172964735966"/>
          <c:h val="0.8410228416012741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Hárok1!$B$1</c:f>
              <c:strCache>
                <c:ptCount val="1"/>
                <c:pt idx="0">
                  <c:v>slovenské privátne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Hárok1!$A$2:$A$13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Hárok1!$B$2:$B$13</c:f>
              <c:numCache>
                <c:formatCode>0.0</c:formatCode>
                <c:ptCount val="12"/>
                <c:pt idx="0">
                  <c:v>7.0123059171973949</c:v>
                </c:pt>
                <c:pt idx="1">
                  <c:v>5.2967208463831401</c:v>
                </c:pt>
                <c:pt idx="2">
                  <c:v>5.8417095103814773</c:v>
                </c:pt>
                <c:pt idx="3">
                  <c:v>6.8490661052618806</c:v>
                </c:pt>
                <c:pt idx="4">
                  <c:v>7.433348528625018</c:v>
                </c:pt>
                <c:pt idx="5">
                  <c:v>7.6255779759326989</c:v>
                </c:pt>
                <c:pt idx="6">
                  <c:v>7.9003573035553023</c:v>
                </c:pt>
                <c:pt idx="7">
                  <c:v>9.309948573932358</c:v>
                </c:pt>
                <c:pt idx="8">
                  <c:v>9.0299487639469227</c:v>
                </c:pt>
                <c:pt idx="9">
                  <c:v>8.6656789473989644</c:v>
                </c:pt>
                <c:pt idx="10">
                  <c:v>8.1699910437193459</c:v>
                </c:pt>
                <c:pt idx="11">
                  <c:v>8.169309005793826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E-4B2D-9AFF-0CF248449FFE}"/>
            </c:ext>
          </c:extLst>
        </c:ser>
        <c:ser>
          <c:idx val="1"/>
          <c:order val="1"/>
          <c:tx>
            <c:strRef>
              <c:f>Hárok1!$C$1</c:f>
              <c:strCache>
                <c:ptCount val="1"/>
                <c:pt idx="0">
                  <c:v>slovenské značkové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Hárok1!$A$2:$A$13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Hárok1!$C$2:$C$13</c:f>
              <c:numCache>
                <c:formatCode>0.0</c:formatCode>
                <c:ptCount val="12"/>
                <c:pt idx="0">
                  <c:v>34.612265942272586</c:v>
                </c:pt>
                <c:pt idx="1">
                  <c:v>33.430801830134307</c:v>
                </c:pt>
                <c:pt idx="2">
                  <c:v>31.367422636392529</c:v>
                </c:pt>
                <c:pt idx="3">
                  <c:v>30.840506828808103</c:v>
                </c:pt>
                <c:pt idx="4">
                  <c:v>31.1919817507125</c:v>
                </c:pt>
                <c:pt idx="5">
                  <c:v>32.225192346705242</c:v>
                </c:pt>
                <c:pt idx="6">
                  <c:v>32.676673327181909</c:v>
                </c:pt>
                <c:pt idx="7">
                  <c:v>32.968687954475605</c:v>
                </c:pt>
                <c:pt idx="8">
                  <c:v>32.712017474080731</c:v>
                </c:pt>
                <c:pt idx="9">
                  <c:v>32.50914576897739</c:v>
                </c:pt>
                <c:pt idx="10">
                  <c:v>32.208810114314872</c:v>
                </c:pt>
                <c:pt idx="11">
                  <c:v>32.265566685340488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CE-4B2D-9AFF-0CF248449FFE}"/>
            </c:ext>
          </c:extLst>
        </c:ser>
        <c:ser>
          <c:idx val="2"/>
          <c:order val="2"/>
          <c:tx>
            <c:strRef>
              <c:f>Hárok1!$D$1</c:f>
              <c:strCache>
                <c:ptCount val="1"/>
                <c:pt idx="0">
                  <c:v>zahraničné privátne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Hárok1!$A$2:$A$13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Hárok1!$D$2:$D$13</c:f>
              <c:numCache>
                <c:formatCode>0.0</c:formatCode>
                <c:ptCount val="12"/>
                <c:pt idx="0">
                  <c:v>13.061295641824675</c:v>
                </c:pt>
                <c:pt idx="1">
                  <c:v>15.482592057955943</c:v>
                </c:pt>
                <c:pt idx="2">
                  <c:v>15.257852335659866</c:v>
                </c:pt>
                <c:pt idx="3">
                  <c:v>17.172850105801786</c:v>
                </c:pt>
                <c:pt idx="4">
                  <c:v>17.841741542214915</c:v>
                </c:pt>
                <c:pt idx="5">
                  <c:v>16.538739932757686</c:v>
                </c:pt>
                <c:pt idx="6">
                  <c:v>16.609676504255255</c:v>
                </c:pt>
                <c:pt idx="7">
                  <c:v>16.330923155402807</c:v>
                </c:pt>
                <c:pt idx="8">
                  <c:v>17.744369020406126</c:v>
                </c:pt>
                <c:pt idx="9">
                  <c:v>17.276669070125848</c:v>
                </c:pt>
                <c:pt idx="10">
                  <c:v>17.807493898515919</c:v>
                </c:pt>
                <c:pt idx="11">
                  <c:v>17.876866606656126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CE-4B2D-9AFF-0CF248449FFE}"/>
            </c:ext>
          </c:extLst>
        </c:ser>
        <c:ser>
          <c:idx val="3"/>
          <c:order val="3"/>
          <c:tx>
            <c:strRef>
              <c:f>Hárok1!$E$1</c:f>
              <c:strCache>
                <c:ptCount val="1"/>
                <c:pt idx="0">
                  <c:v>zahraničné značkové</c:v>
                </c:pt>
              </c:strCache>
            </c:strRef>
          </c:tx>
          <c:spPr>
            <a:solidFill>
              <a:srgbClr val="D7CF4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Hárok1!$A$2:$A$13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Hárok1!$E$2:$E$13</c:f>
              <c:numCache>
                <c:formatCode>0.0</c:formatCode>
                <c:ptCount val="12"/>
                <c:pt idx="0">
                  <c:v>45.22390500504229</c:v>
                </c:pt>
                <c:pt idx="1">
                  <c:v>45.789885265526586</c:v>
                </c:pt>
                <c:pt idx="2">
                  <c:v>47.533015517566085</c:v>
                </c:pt>
                <c:pt idx="3">
                  <c:v>45.137576960128264</c:v>
                </c:pt>
                <c:pt idx="4">
                  <c:v>43.542267754225989</c:v>
                </c:pt>
                <c:pt idx="5">
                  <c:v>43.610489744604351</c:v>
                </c:pt>
                <c:pt idx="6">
                  <c:v>42.813292865007483</c:v>
                </c:pt>
                <c:pt idx="7">
                  <c:v>41.390440316189306</c:v>
                </c:pt>
                <c:pt idx="8">
                  <c:v>40.513664741566259</c:v>
                </c:pt>
                <c:pt idx="9">
                  <c:v>41.548506213497866</c:v>
                </c:pt>
                <c:pt idx="10">
                  <c:v>41.806387684548405</c:v>
                </c:pt>
                <c:pt idx="11">
                  <c:v>41.688257702209476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CE-4B2D-9AFF-0CF248449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100"/>
        <c:axId val="392011016"/>
        <c:axId val="392011672"/>
      </c:barChart>
      <c:catAx>
        <c:axId val="39201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11672"/>
        <c:crosses val="autoZero"/>
        <c:auto val="1"/>
        <c:lblAlgn val="ctr"/>
        <c:lblOffset val="100"/>
        <c:noMultiLvlLbl val="0"/>
      </c:catAx>
      <c:valAx>
        <c:axId val="392011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20110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0778660752038"/>
          <c:y val="3.031453116309933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solidFill>
              <a:srgbClr val="E55A00">
                <a:lumMod val="20000"/>
                <a:lumOff val="80000"/>
              </a:srgbClr>
            </a:solidFill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99-4ABE-9C81-147E14E79C5E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99-4ABE-9C81-147E14E79C5E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99-4ABE-9C81-147E14E79C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153697729424394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9,4%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62-4B6B-B89F-A738129F7163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62-4B6B-B89F-A738129F7163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9.4485146853144286</c:v>
                </c:pt>
                <c:pt idx="1">
                  <c:v>90.551485314685578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62-4B6B-B89F-A738129F7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892440291495302"/>
          <c:y val="5.429798474065768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B0-4ABA-8CBE-E873064E28C7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B0-4ABA-8CBE-E873064E28C7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B0-4ABA-8CBE-E873064E2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5480486959324287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51,9%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78-4D12-9026-009CD2789DBA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78-4D12-9026-009CD2789DBA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51.949447719900739</c:v>
                </c:pt>
                <c:pt idx="1">
                  <c:v>48.050552280099261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78-4D12-9026-009CD2789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892440291495302"/>
          <c:y val="5.4297984740657688E-2"/>
          <c:w val="0.7210756499102432"/>
          <c:h val="0.94570198031067221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26,0</c:v>
                </c:pt>
              </c:strCache>
            </c:strRef>
          </c:tx>
          <c:spPr>
            <a:ln w="6350">
              <a:solidFill>
                <a:srgbClr val="BFBFBF"/>
              </a:solidFill>
            </a:ln>
          </c:spPr>
          <c:dPt>
            <c:idx val="0"/>
            <c:bubble3D val="0"/>
            <c:spPr>
              <a:solidFill>
                <a:srgbClr val="C5FFDF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56-4E0A-A44C-6A9C6666606C}"/>
              </c:ext>
            </c:extLst>
          </c:dPt>
          <c:dPt>
            <c:idx val="1"/>
            <c:bubble3D val="0"/>
            <c:spPr>
              <a:solidFill>
                <a:srgbClr val="E8E8E8"/>
              </a:solidFill>
              <a:ln w="6350">
                <a:solidFill>
                  <a:srgbClr val="BFBFB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56-4E0A-A44C-6A9C6666606C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>
                  <c:v>25.979385921164116</c:v>
                </c:pt>
                <c:pt idx="1">
                  <c:v>74.020614078835877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56-4E0A-A44C-6A9C666660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36153697729424394"/>
          <c:y val="0.37082895636050917"/>
        </c:manualLayout>
      </c:layout>
      <c:overlay val="1"/>
      <c:txPr>
        <a:bodyPr/>
        <a:lstStyle/>
        <a:p>
          <a:pPr>
            <a:defRPr sz="1800" b="1">
              <a:solidFill>
                <a:srgbClr val="00B050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782782979111383"/>
          <c:y val="5.3254347368150282E-2"/>
          <c:w val="0.687966808058598"/>
          <c:h val="0.90227885308596567"/>
        </c:manualLayout>
      </c:layout>
      <c:doughnutChart>
        <c:varyColors val="1"/>
        <c:ser>
          <c:idx val="0"/>
          <c:order val="0"/>
          <c:tx>
            <c:strRef>
              <c:f>Hárok1!$B$2</c:f>
              <c:strCache>
                <c:ptCount val="1"/>
                <c:pt idx="0">
                  <c:v>27,3%</c:v>
                </c:pt>
              </c:strCache>
            </c:strRef>
          </c:tx>
          <c:spPr>
            <a:ln w="3175">
              <a:noFill/>
            </a:ln>
          </c:spPr>
          <c:dPt>
            <c:idx val="0"/>
            <c:bubble3D val="0"/>
            <c:spPr>
              <a:solidFill>
                <a:srgbClr val="00B050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E7-4708-ADE4-AF1C33195FB5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E7-4708-ADE4-AF1C33195FB5}"/>
              </c:ext>
            </c:extLst>
          </c:dPt>
          <c:cat>
            <c:numRef>
              <c:f>Hárok1!$A$2:$A$3</c:f>
              <c:numCache>
                <c:formatCode>General</c:formatCode>
                <c:ptCount val="2"/>
              </c:numCache>
            </c:numRef>
          </c:cat>
          <c:val>
            <c:numRef>
              <c:f>Hárok1!$B$2:$B$3</c:f>
              <c:numCache>
                <c:formatCode>0.0</c:formatCode>
                <c:ptCount val="2"/>
                <c:pt idx="0" formatCode="0.0&quot;%&quot;">
                  <c:v>27.291366175494197</c:v>
                </c:pt>
                <c:pt idx="1">
                  <c:v>72.708633824505796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E7-4708-ADE4-AF1C33195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0.14226</cdr:x>
      <cdr:y>0.8025</cdr:y>
    </cdr:from>
    <cdr:to>
      <cdr:x>0.18551</cdr:x>
      <cdr:y>0.8651</cdr:y>
    </cdr:to>
    <cdr:sp macro="" textlink="">
      <cdr:nvSpPr>
        <cdr:cNvPr id="2" name="BlokTextu 1">
          <a:extLst xmlns:a="http://schemas.openxmlformats.org/drawingml/2006/main">
            <a:ext uri="{FF2B5EF4-FFF2-40B4-BE49-F238E27FC236}">
              <a16:creationId xmlns:a16="http://schemas.microsoft.com/office/drawing/2014/main" id="{387F2031-FB52-42F5-A20B-86DB9D808CF8}"/>
            </a:ext>
          </a:extLst>
        </cdr:cNvPr>
        <cdr:cNvSpPr txBox="1"/>
      </cdr:nvSpPr>
      <cdr:spPr bwMode="gray">
        <a:xfrm xmlns:a="http://schemas.openxmlformats.org/drawingml/2006/main">
          <a:off x="1222762" y="3156261"/>
          <a:ext cx="371789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lIns="0" tIns="0" rIns="0" bIns="0" rtlCol="0">
          <a:spAutoFit/>
        </a:bodyPr>
        <a:lstStyle xmlns:a="http://schemas.openxmlformats.org/drawingml/2006/main"/>
        <a:p xmlns:a="http://schemas.openxmlformats.org/drawingml/2006/main">
          <a:pPr>
            <a:spcBef>
              <a:spcPts val="300"/>
            </a:spcBef>
          </a:pPr>
          <a:endParaRPr lang="sk-SK" sz="1600" dirty="0" err="1"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5922418" y="194745"/>
            <a:ext cx="432283" cy="4322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 bwMode="gray">
          <a:xfrm>
            <a:off x="5703157" y="9427939"/>
            <a:ext cx="648090" cy="288040"/>
          </a:xfrm>
          <a:prstGeom prst="rect">
            <a:avLst/>
          </a:prstGeom>
        </p:spPr>
        <p:txBody>
          <a:bodyPr vert="horz" lIns="0" tIns="0" rIns="0" bIns="0" rtlCol="0" anchor="b"/>
          <a:lstStyle/>
          <a:p>
            <a:pPr lvl="0" algn="r"/>
            <a:fld id="{CA005866-F985-470A-86CC-2BB4A48D5BA8}" type="slidenum">
              <a:rPr lang="de-DE" sz="800" smtClean="0">
                <a:solidFill>
                  <a:schemeClr val="bg2"/>
                </a:solidFill>
              </a:rPr>
              <a:pPr lvl="0" algn="r"/>
              <a:t>‹#›</a:t>
            </a:fld>
            <a:endParaRPr lang="de-DE" sz="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37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446427" y="786739"/>
            <a:ext cx="5905161" cy="332253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46088" y="4315229"/>
            <a:ext cx="5905500" cy="482467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6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2" name="Rectangle 1"/>
          <p:cNvSpPr/>
          <p:nvPr/>
        </p:nvSpPr>
        <p:spPr bwMode="gray">
          <a:xfrm>
            <a:off x="5703157" y="9427939"/>
            <a:ext cx="648090" cy="288040"/>
          </a:xfrm>
          <a:prstGeom prst="rect">
            <a:avLst/>
          </a:prstGeom>
        </p:spPr>
        <p:txBody>
          <a:bodyPr vert="horz" lIns="0" tIns="0" rIns="0" bIns="0" rtlCol="0" anchor="b"/>
          <a:lstStyle/>
          <a:p>
            <a:pPr lvl="0" algn="r"/>
            <a:fld id="{CA005866-F985-470A-86CC-2BB4A48D5BA8}" type="slidenum">
              <a:rPr lang="de-DE" sz="800" smtClean="0">
                <a:solidFill>
                  <a:schemeClr val="bg2"/>
                </a:solidFill>
              </a:rPr>
              <a:pPr lvl="0" algn="r"/>
              <a:t>‹#›</a:t>
            </a:fld>
            <a:endParaRPr lang="de-DE" sz="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32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300"/>
      </a:spcBef>
      <a:spcAft>
        <a:spcPts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66700" indent="-88900" algn="l" defTabSz="914400" rtl="0" eaLnBrk="1" latinLnBrk="0" hangingPunct="1">
      <a:spcAft>
        <a:spcPts val="300"/>
      </a:spcAft>
      <a:buFont typeface="Arial" pitchFamily="34" charset="0"/>
      <a:buChar char="•"/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6085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2713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3718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8165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11EF6-26B5-E7BC-1042-4AD92C31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2FA45DF-DE58-1271-B0E7-195997119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9BFF486C-E1D9-F5FB-04A9-7760C6396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997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427D2-8EDE-69C5-9196-FF7C88E6B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211E370B-7B1B-108B-F040-7F30B1AFD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DE90081-E93F-788E-1578-CBA7CEDD8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635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go4insight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go4insight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go4insight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go4insight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4" name="Rechteck 3"/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109560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1" y="127557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4644010" y="127557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323411" y="307582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4644010" y="307582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594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gray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44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e Whit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/>
          <p:cNvSpPr/>
          <p:nvPr userDrawn="1"/>
        </p:nvSpPr>
        <p:spPr bwMode="gray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850" y="915989"/>
            <a:ext cx="8496299" cy="2014226"/>
          </a:xfrm>
        </p:spPr>
        <p:txBody>
          <a:bodyPr vert="horz" lIns="0" tIns="18000" rIns="0" bIns="0" rtlCol="0" anchor="b" anchorCtr="0">
            <a:noAutofit/>
          </a:bodyPr>
          <a:lstStyle>
            <a:lvl1pPr>
              <a:defRPr lang="de-DE" sz="3600" cap="none" baseline="0">
                <a:solidFill>
                  <a:schemeClr val="tx2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169919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915566"/>
            <a:ext cx="849630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323528" y="1275607"/>
            <a:ext cx="1296144" cy="1656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17636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7636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1763688" y="127635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7636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17637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4644728" y="127635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60848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0848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084888" y="127682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60848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0849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</p:spTree>
    <p:extLst>
      <p:ext uri="{BB962C8B-B14F-4D97-AF65-F5344CB8AC3E}">
        <p14:creationId xmlns:p14="http://schemas.microsoft.com/office/powerpoint/2010/main" val="3381170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3528" y="307599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763689" y="408397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1763688" y="365193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1763688" y="430000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1763767" y="451602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28" hasCustomPrompt="1"/>
          </p:nvPr>
        </p:nvSpPr>
        <p:spPr bwMode="gray">
          <a:xfrm>
            <a:off x="4644728" y="307599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6084889" y="408397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6084888" y="365193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6084888" y="430000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6084967" y="451602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323528" y="1275607"/>
            <a:ext cx="1296144" cy="1656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17636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7636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7636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17637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9" name="Picture Placeholder 4"/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4644728" y="127635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60848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0848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60848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0849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45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915566"/>
            <a:ext cx="849630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1763688" y="127635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084888" y="127682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1763688" y="307582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6084888" y="307629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</p:spTree>
    <p:extLst>
      <p:ext uri="{BB962C8B-B14F-4D97-AF65-F5344CB8AC3E}">
        <p14:creationId xmlns:p14="http://schemas.microsoft.com/office/powerpoint/2010/main" val="35465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E8AAA93-CD0E-452B-9D51-063FDA2B8E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51525" y="195420"/>
            <a:ext cx="5472603" cy="5760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2200"/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80087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o4ins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12">
            <a:extLst>
              <a:ext uri="{FF2B5EF4-FFF2-40B4-BE49-F238E27FC236}">
                <a16:creationId xmlns:a16="http://schemas.microsoft.com/office/drawing/2014/main" id="{50A2DAF2-36A9-4DA2-B15F-17154B7A774B}"/>
              </a:ext>
            </a:extLst>
          </p:cNvPr>
          <p:cNvSpPr/>
          <p:nvPr userDrawn="1"/>
        </p:nvSpPr>
        <p:spPr bwMode="gray">
          <a:xfrm>
            <a:off x="6685" y="3505263"/>
            <a:ext cx="9148161" cy="931862"/>
          </a:xfrm>
          <a:prstGeom prst="rect">
            <a:avLst/>
          </a:prstGeom>
          <a:gradFill flip="none" rotWithShape="1">
            <a:gsLst>
              <a:gs pos="47000">
                <a:schemeClr val="bg1"/>
              </a:gs>
              <a:gs pos="9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7CDC8B7A-E56D-4910-9AE5-427F7969D3E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51525" y="195420"/>
            <a:ext cx="5472603" cy="5760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2200"/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84192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Koniec Ra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4E85F62-BDC3-4F3C-9C72-68EB17DC3BFA}"/>
              </a:ext>
            </a:extLst>
          </p:cNvPr>
          <p:cNvGrpSpPr/>
          <p:nvPr userDrawn="1"/>
        </p:nvGrpSpPr>
        <p:grpSpPr>
          <a:xfrm>
            <a:off x="1398734" y="1285596"/>
            <a:ext cx="4745896" cy="2258262"/>
            <a:chOff x="822085" y="624896"/>
            <a:chExt cx="2845321" cy="1353902"/>
          </a:xfrm>
        </p:grpSpPr>
        <p:sp>
          <p:nvSpPr>
            <p:cNvPr id="13" name="BlokTextu 12">
              <a:extLst>
                <a:ext uri="{FF2B5EF4-FFF2-40B4-BE49-F238E27FC236}">
                  <a16:creationId xmlns:a16="http://schemas.microsoft.com/office/drawing/2014/main" id="{1C742A11-60C1-4238-B58B-BB3175130101}"/>
                </a:ext>
              </a:extLst>
            </p:cNvPr>
            <p:cNvSpPr txBox="1"/>
            <p:nvPr/>
          </p:nvSpPr>
          <p:spPr bwMode="gray">
            <a:xfrm>
              <a:off x="1090155" y="756365"/>
              <a:ext cx="552450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GO</a:t>
              </a:r>
            </a:p>
          </p:txBody>
        </p:sp>
        <p:sp>
          <p:nvSpPr>
            <p:cNvPr id="14" name="BlokTextu 13">
              <a:extLst>
                <a:ext uri="{FF2B5EF4-FFF2-40B4-BE49-F238E27FC236}">
                  <a16:creationId xmlns:a16="http://schemas.microsoft.com/office/drawing/2014/main" id="{2ECC442F-F03A-4550-B0F3-B2802C6A4A1A}"/>
                </a:ext>
              </a:extLst>
            </p:cNvPr>
            <p:cNvSpPr txBox="1"/>
            <p:nvPr/>
          </p:nvSpPr>
          <p:spPr bwMode="gray">
            <a:xfrm>
              <a:off x="1514059" y="624896"/>
              <a:ext cx="1028700" cy="10610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115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5" name="BlokTextu 14">
              <a:extLst>
                <a:ext uri="{FF2B5EF4-FFF2-40B4-BE49-F238E27FC236}">
                  <a16:creationId xmlns:a16="http://schemas.microsoft.com/office/drawing/2014/main" id="{78BC17FF-3588-4C41-914E-520D265FF46F}"/>
                </a:ext>
              </a:extLst>
            </p:cNvPr>
            <p:cNvSpPr txBox="1"/>
            <p:nvPr/>
          </p:nvSpPr>
          <p:spPr bwMode="gray">
            <a:xfrm>
              <a:off x="2003169" y="1168122"/>
              <a:ext cx="1416538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INSIGHT</a:t>
              </a:r>
            </a:p>
          </p:txBody>
        </p:sp>
        <p:sp>
          <p:nvSpPr>
            <p:cNvPr id="16" name="BlokTextu 15">
              <a:extLst>
                <a:ext uri="{FF2B5EF4-FFF2-40B4-BE49-F238E27FC236}">
                  <a16:creationId xmlns:a16="http://schemas.microsoft.com/office/drawing/2014/main" id="{189A10FC-D6B3-4F51-821E-2E6F38A5FC22}"/>
                </a:ext>
              </a:extLst>
            </p:cNvPr>
            <p:cNvSpPr txBox="1"/>
            <p:nvPr/>
          </p:nvSpPr>
          <p:spPr bwMode="gray">
            <a:xfrm>
              <a:off x="822085" y="1434494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2000" b="1">
                  <a:solidFill>
                    <a:schemeClr val="bg1">
                      <a:alpha val="40000"/>
                    </a:schemeClr>
                  </a:solidFill>
                  <a:latin typeface="Arial" pitchFamily="34" charset="0"/>
                  <a:cs typeface="Arial" pitchFamily="34" charset="0"/>
                </a:rPr>
                <a:t>RESEARCH</a:t>
              </a:r>
            </a:p>
          </p:txBody>
        </p:sp>
        <p:sp>
          <p:nvSpPr>
            <p:cNvPr id="17" name="BlokTextu 16">
              <a:extLst>
                <a:ext uri="{FF2B5EF4-FFF2-40B4-BE49-F238E27FC236}">
                  <a16:creationId xmlns:a16="http://schemas.microsoft.com/office/drawing/2014/main" id="{A3B37D4B-46BB-4BF4-BE67-E7650032A585}"/>
                </a:ext>
              </a:extLst>
            </p:cNvPr>
            <p:cNvSpPr txBox="1"/>
            <p:nvPr/>
          </p:nvSpPr>
          <p:spPr bwMode="gray">
            <a:xfrm>
              <a:off x="2143406" y="981619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defRPr sz="1600">
                  <a:solidFill>
                    <a:schemeClr val="bg1">
                      <a:alpha val="50000"/>
                    </a:schemeClr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sk-SK" sz="2000" b="1">
                  <a:solidFill>
                    <a:schemeClr val="bg1">
                      <a:alpha val="36000"/>
                    </a:schemeClr>
                  </a:solidFill>
                </a:rPr>
                <a:t>ANALYTICS</a:t>
              </a:r>
            </a:p>
          </p:txBody>
        </p:sp>
        <p:sp>
          <p:nvSpPr>
            <p:cNvPr id="18" name="BlokTextu 17">
              <a:extLst>
                <a:ext uri="{FF2B5EF4-FFF2-40B4-BE49-F238E27FC236}">
                  <a16:creationId xmlns:a16="http://schemas.microsoft.com/office/drawing/2014/main" id="{6E461671-1520-4E3D-BB7C-B1F571A623E9}"/>
                </a:ext>
              </a:extLst>
            </p:cNvPr>
            <p:cNvSpPr txBox="1"/>
            <p:nvPr/>
          </p:nvSpPr>
          <p:spPr bwMode="gray">
            <a:xfrm>
              <a:off x="1366379" y="1683562"/>
              <a:ext cx="1821008" cy="29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3200" b="1">
                  <a:solidFill>
                    <a:schemeClr val="bg1">
                      <a:alpha val="60000"/>
                    </a:schemeClr>
                  </a:solidFill>
                  <a:latin typeface="Arial" pitchFamily="34" charset="0"/>
                  <a:cs typeface="Arial" pitchFamily="34" charset="0"/>
                </a:rPr>
                <a:t>CONSULTING</a:t>
              </a:r>
            </a:p>
          </p:txBody>
        </p:sp>
      </p:grp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0697" y="280373"/>
            <a:ext cx="1464990" cy="347161"/>
          </a:xfrm>
          <a:prstGeom prst="rect">
            <a:avLst/>
          </a:prstGeom>
        </p:spPr>
      </p:pic>
      <p:sp>
        <p:nvSpPr>
          <p:cNvPr id="28" name="BlokTextu 27">
            <a:extLst>
              <a:ext uri="{FF2B5EF4-FFF2-40B4-BE49-F238E27FC236}">
                <a16:creationId xmlns:a16="http://schemas.microsoft.com/office/drawing/2014/main" id="{03AF6423-C74E-46C4-B7ED-A876A8117797}"/>
              </a:ext>
            </a:extLst>
          </p:cNvPr>
          <p:cNvSpPr txBox="1"/>
          <p:nvPr userDrawn="1"/>
        </p:nvSpPr>
        <p:spPr bwMode="gray">
          <a:xfrm>
            <a:off x="7451367" y="3069566"/>
            <a:ext cx="165892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endParaRPr lang="sk-SK" sz="10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+mj-cs"/>
            </a:endParaRP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pic>
        <p:nvPicPr>
          <p:cNvPr id="19" name="Obrázok 18">
            <a:hlinkClick r:id="rId3"/>
            <a:extLst>
              <a:ext uri="{FF2B5EF4-FFF2-40B4-BE49-F238E27FC236}">
                <a16:creationId xmlns:a16="http://schemas.microsoft.com/office/drawing/2014/main" id="{68A72D57-6FA7-43FF-9AD9-CBBDAD8A28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3929395"/>
            <a:ext cx="642468" cy="174430"/>
          </a:xfrm>
          <a:prstGeom prst="rect">
            <a:avLst/>
          </a:prstGeom>
        </p:spPr>
      </p:pic>
      <p:pic>
        <p:nvPicPr>
          <p:cNvPr id="23" name="Obrázok 22" descr="Obrázok, na ktorom je ClipArt&#10;&#10;Automaticky generovaný popis">
            <a:extLst>
              <a:ext uri="{FF2B5EF4-FFF2-40B4-BE49-F238E27FC236}">
                <a16:creationId xmlns:a16="http://schemas.microsoft.com/office/drawing/2014/main" id="{665BA1A3-95D7-4DF9-A281-DE843D481F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7599" y="3930308"/>
            <a:ext cx="200659" cy="197011"/>
          </a:xfrm>
          <a:prstGeom prst="rect">
            <a:avLst/>
          </a:prstGeom>
        </p:spPr>
      </p:pic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C9DB6B31-8834-458C-A3EA-6C4F304A852D}"/>
              </a:ext>
            </a:extLst>
          </p:cNvPr>
          <p:cNvCxnSpPr/>
          <p:nvPr userDrawn="1"/>
        </p:nvCxnSpPr>
        <p:spPr>
          <a:xfrm>
            <a:off x="8244222" y="3884797"/>
            <a:ext cx="0" cy="2880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ĺžnik 26">
            <a:extLst>
              <a:ext uri="{FF2B5EF4-FFF2-40B4-BE49-F238E27FC236}">
                <a16:creationId xmlns:a16="http://schemas.microsoft.com/office/drawing/2014/main" id="{972313CD-6217-4FEC-99C5-E719CB5CBA3D}"/>
              </a:ext>
            </a:extLst>
          </p:cNvPr>
          <p:cNvSpPr/>
          <p:nvPr userDrawn="1"/>
        </p:nvSpPr>
        <p:spPr>
          <a:xfrm>
            <a:off x="7371136" y="2356595"/>
            <a:ext cx="1521345" cy="246221"/>
          </a:xfrm>
          <a:prstGeom prst="rect">
            <a:avLst/>
          </a:prstGeom>
        </p:spPr>
        <p:txBody>
          <a:bodyPr tIns="0"/>
          <a:lstStyle/>
          <a:p>
            <a:pPr marR="0" lvl="0" indent="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sk-SK" sz="10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Rastislav Kočan</a:t>
            </a:r>
          </a:p>
        </p:txBody>
      </p:sp>
      <p:sp>
        <p:nvSpPr>
          <p:cNvPr id="33" name="Obdĺžnik 32">
            <a:extLst>
              <a:ext uri="{FF2B5EF4-FFF2-40B4-BE49-F238E27FC236}">
                <a16:creationId xmlns:a16="http://schemas.microsoft.com/office/drawing/2014/main" id="{32C95099-0916-4BCD-AD81-F46B2E698783}"/>
              </a:ext>
            </a:extLst>
          </p:cNvPr>
          <p:cNvSpPr/>
          <p:nvPr userDrawn="1"/>
        </p:nvSpPr>
        <p:spPr>
          <a:xfrm>
            <a:off x="7371136" y="2543645"/>
            <a:ext cx="1183337" cy="246221"/>
          </a:xfrm>
          <a:prstGeom prst="rect">
            <a:avLst/>
          </a:prstGeom>
        </p:spPr>
        <p:txBody>
          <a:bodyPr tIns="0"/>
          <a:lstStyle/>
          <a:p>
            <a:pPr marR="0" lvl="0" indent="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sk-SK" sz="900" b="0" i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Managing</a:t>
            </a:r>
            <a:r>
              <a:rPr lang="sk-SK" sz="9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partner</a:t>
            </a:r>
          </a:p>
        </p:txBody>
      </p:sp>
      <p:sp>
        <p:nvSpPr>
          <p:cNvPr id="34" name="Obdĺžnik 33">
            <a:extLst>
              <a:ext uri="{FF2B5EF4-FFF2-40B4-BE49-F238E27FC236}">
                <a16:creationId xmlns:a16="http://schemas.microsoft.com/office/drawing/2014/main" id="{1B51CD8E-D83C-4ED8-B0AA-807B89318625}"/>
              </a:ext>
            </a:extLst>
          </p:cNvPr>
          <p:cNvSpPr/>
          <p:nvPr userDrawn="1"/>
        </p:nvSpPr>
        <p:spPr>
          <a:xfrm>
            <a:off x="7371135" y="2726500"/>
            <a:ext cx="1574551" cy="230832"/>
          </a:xfrm>
          <a:prstGeom prst="rect">
            <a:avLst/>
          </a:prstGeom>
        </p:spPr>
        <p:txBody>
          <a:bodyPr tIns="0"/>
          <a:lstStyle/>
          <a:p>
            <a:pPr marR="0" lvl="0" indent="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sk-SK" sz="900" b="1" i="0">
                <a:solidFill>
                  <a:srgbClr val="F36F21"/>
                </a:solidFill>
                <a:effectLst/>
                <a:latin typeface="Arial" pitchFamily="34" charset="0"/>
                <a:cs typeface="Arial" pitchFamily="34" charset="0"/>
              </a:rPr>
              <a:t>kocan@go4insight.com</a:t>
            </a:r>
          </a:p>
        </p:txBody>
      </p:sp>
      <p:pic>
        <p:nvPicPr>
          <p:cNvPr id="4" name="Obrázok 3" descr="Obrázok, na ktorom je osoba, ošatenie, stojaci, ľudská tvár&#10;&#10;Automaticky generovaný popis">
            <a:extLst>
              <a:ext uri="{FF2B5EF4-FFF2-40B4-BE49-F238E27FC236}">
                <a16:creationId xmlns:a16="http://schemas.microsoft.com/office/drawing/2014/main" id="{C6AE4EC3-6309-8E47-9445-08B9259A59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1367" y="850142"/>
            <a:ext cx="935976" cy="14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09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2330709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323410" y="987530"/>
            <a:ext cx="8496740" cy="3960707"/>
          </a:xfrm>
        </p:spPr>
        <p:txBody>
          <a:bodyPr/>
          <a:lstStyle/>
          <a:p>
            <a:r>
              <a:rPr lang="en-US"/>
              <a:t>Click to the symbol to add a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430" y="1779588"/>
            <a:ext cx="8209140" cy="1008193"/>
          </a:xfrm>
        </p:spPr>
        <p:txBody>
          <a:bodyPr anchor="b"/>
          <a:lstStyle>
            <a:lvl1pPr>
              <a:defRPr sz="36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6871" y="2859790"/>
            <a:ext cx="8209684" cy="1152160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7431" y="4588030"/>
            <a:ext cx="820914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214096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323410" y="987530"/>
            <a:ext cx="8496740" cy="3960707"/>
          </a:xfrm>
        </p:spPr>
        <p:txBody>
          <a:bodyPr/>
          <a:lstStyle/>
          <a:p>
            <a:r>
              <a:rPr lang="en-US"/>
              <a:t>Click to the symbol to add a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67430" y="1779588"/>
            <a:ext cx="8209140" cy="1008193"/>
          </a:xfrm>
        </p:spPr>
        <p:txBody>
          <a:bodyPr anchor="b"/>
          <a:lstStyle>
            <a:lvl1pPr>
              <a:defRPr sz="36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66871" y="2859790"/>
            <a:ext cx="8209684" cy="1152160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7" name="Rechteck 6"/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67431" y="4588030"/>
            <a:ext cx="820914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4092582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323410" y="2571750"/>
            <a:ext cx="8497180" cy="21603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symbol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a </a:t>
            </a:r>
            <a:r>
              <a:rPr lang="de-D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410" y="915520"/>
            <a:ext cx="8497180" cy="1008140"/>
          </a:xfrm>
        </p:spPr>
        <p:txBody>
          <a:bodyPr anchor="b"/>
          <a:lstStyle>
            <a:lvl1pPr>
              <a:defRPr sz="36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410" y="1995670"/>
            <a:ext cx="8497180" cy="432060"/>
          </a:xfrm>
        </p:spPr>
        <p:txBody>
          <a:bodyPr tIns="0"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528" y="4732050"/>
            <a:ext cx="8496622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21839826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360000" indent="-36000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>
                <a:tab pos="8496000" algn="r"/>
              </a:tabLst>
              <a:defRPr sz="1800">
                <a:solidFill>
                  <a:schemeClr val="tx1"/>
                </a:solidFill>
              </a:defRPr>
            </a:lvl1pPr>
            <a:lvl2pPr marL="358775" indent="0"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Font typeface="+mj-lt"/>
              <a:buNone/>
              <a:tabLst>
                <a:tab pos="8280000" algn="r"/>
              </a:tabLst>
              <a:defRPr sz="1800">
                <a:solidFill>
                  <a:schemeClr val="bg2"/>
                </a:solidFill>
              </a:defRPr>
            </a:lvl2pPr>
            <a:lvl3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3pPr>
            <a:lvl4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4pPr>
            <a:lvl5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5pPr>
            <a:lvl6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6pPr>
            <a:lvl7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7pPr>
            <a:lvl8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8pPr>
            <a:lvl9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add agenda</a:t>
            </a:r>
          </a:p>
        </p:txBody>
      </p:sp>
    </p:spTree>
    <p:extLst>
      <p:ext uri="{BB962C8B-B14F-4D97-AF65-F5344CB8AC3E}">
        <p14:creationId xmlns:p14="http://schemas.microsoft.com/office/powerpoint/2010/main" val="3352501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for pre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662"/>
            <a:ext cx="8497180" cy="1439810"/>
          </a:xfrm>
          <a:gradFill>
            <a:gsLst>
              <a:gs pos="2000">
                <a:schemeClr val="accent6"/>
              </a:gs>
              <a:gs pos="100000">
                <a:srgbClr val="F9B200"/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add text for divider slide</a:t>
            </a:r>
          </a:p>
        </p:txBody>
      </p:sp>
      <p:sp>
        <p:nvSpPr>
          <p:cNvPr id="3" name="Rechteck 2"/>
          <p:cNvSpPr/>
          <p:nvPr userDrawn="1"/>
        </p:nvSpPr>
        <p:spPr bwMode="gray">
          <a:xfrm>
            <a:off x="0" y="0"/>
            <a:ext cx="9144000" cy="163512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6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add text for divider slide</a:t>
            </a:r>
          </a:p>
        </p:txBody>
      </p:sp>
      <p:sp>
        <p:nvSpPr>
          <p:cNvPr id="59" name="Rechteck 58"/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gradFill>
            <a:gsLst>
              <a:gs pos="2000">
                <a:schemeClr val="accent6"/>
              </a:gs>
              <a:gs pos="100000">
                <a:srgbClr val="F9B200"/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err="1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0" name="Rechteck 59"/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gradFill>
            <a:gsLst>
              <a:gs pos="2000">
                <a:schemeClr val="accent6"/>
              </a:gs>
              <a:gs pos="100000">
                <a:srgbClr val="F9B200"/>
              </a:gs>
            </a:gsLst>
            <a:lin ang="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 err="1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938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headline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586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23410" y="1275570"/>
            <a:ext cx="849674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410" y="915521"/>
            <a:ext cx="8497180" cy="2880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4803552"/>
            <a:ext cx="8496418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</p:spTree>
    <p:extLst>
      <p:ext uri="{BB962C8B-B14F-4D97-AF65-F5344CB8AC3E}">
        <p14:creationId xmlns:p14="http://schemas.microsoft.com/office/powerpoint/2010/main" val="3719542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1" y="1275570"/>
            <a:ext cx="41765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44010" y="1275570"/>
            <a:ext cx="41765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8137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20"/>
            <a:ext cx="8497180" cy="28804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0" y="1275570"/>
            <a:ext cx="2735703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03809" y="1276350"/>
            <a:ext cx="2736381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 hasCustomPrompt="1"/>
          </p:nvPr>
        </p:nvSpPr>
        <p:spPr>
          <a:xfrm>
            <a:off x="6084210" y="1276350"/>
            <a:ext cx="2736380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95815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323411" y="1275570"/>
            <a:ext cx="20162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7" hasCustomPrompt="1"/>
          </p:nvPr>
        </p:nvSpPr>
        <p:spPr>
          <a:xfrm>
            <a:off x="2483711" y="1275570"/>
            <a:ext cx="2016279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644010" y="1275570"/>
            <a:ext cx="2016280" cy="345520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6804310" y="1275570"/>
            <a:ext cx="2016280" cy="345442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</p:spTree>
    <p:extLst>
      <p:ext uri="{BB962C8B-B14F-4D97-AF65-F5344CB8AC3E}">
        <p14:creationId xmlns:p14="http://schemas.microsoft.com/office/powerpoint/2010/main" val="16579757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1" y="127557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4644010" y="127557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5" hasCustomPrompt="1"/>
          </p:nvPr>
        </p:nvSpPr>
        <p:spPr>
          <a:xfrm>
            <a:off x="323411" y="307582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4644010" y="3075820"/>
            <a:ext cx="4176580" cy="1656230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55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323410" y="2571750"/>
            <a:ext cx="8497180" cy="21603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the</a:t>
            </a:r>
            <a:r>
              <a:rPr lang="de-DE"/>
              <a:t> </a:t>
            </a:r>
            <a:r>
              <a:rPr lang="de-DE" err="1"/>
              <a:t>symbol</a:t>
            </a:r>
            <a:r>
              <a:rPr lang="de-DE"/>
              <a:t>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a </a:t>
            </a:r>
            <a:r>
              <a:rPr lang="de-D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410" y="915520"/>
            <a:ext cx="8497180" cy="1008140"/>
          </a:xfrm>
        </p:spPr>
        <p:txBody>
          <a:bodyPr anchor="b"/>
          <a:lstStyle>
            <a:lvl1pPr>
              <a:defRPr sz="36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410" y="1995670"/>
            <a:ext cx="8497180" cy="432060"/>
          </a:xfrm>
        </p:spPr>
        <p:txBody>
          <a:bodyPr tIns="0"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subtitle of presentation</a:t>
            </a:r>
          </a:p>
        </p:txBody>
      </p:sp>
      <p:sp>
        <p:nvSpPr>
          <p:cNvPr id="7" name="Rechteck 6"/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528" y="4732050"/>
            <a:ext cx="8496622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add additional text, e.g. author, location, date</a:t>
            </a:r>
          </a:p>
        </p:txBody>
      </p:sp>
    </p:spTree>
    <p:extLst>
      <p:ext uri="{BB962C8B-B14F-4D97-AF65-F5344CB8AC3E}">
        <p14:creationId xmlns:p14="http://schemas.microsoft.com/office/powerpoint/2010/main" val="2430089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gray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03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e Whit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/>
          <p:cNvSpPr/>
          <p:nvPr userDrawn="1"/>
        </p:nvSpPr>
        <p:spPr bwMode="gray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850" y="915989"/>
            <a:ext cx="8496299" cy="2014226"/>
          </a:xfrm>
        </p:spPr>
        <p:txBody>
          <a:bodyPr vert="horz" lIns="0" tIns="18000" rIns="0" bIns="0" rtlCol="0" anchor="b" anchorCtr="0">
            <a:noAutofit/>
          </a:bodyPr>
          <a:lstStyle>
            <a:lvl1pPr>
              <a:defRPr lang="de-DE" sz="3600" cap="none" baseline="0">
                <a:solidFill>
                  <a:schemeClr val="tx2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567895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915566"/>
            <a:ext cx="849630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323528" y="1275607"/>
            <a:ext cx="1296144" cy="1656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17636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7636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1763688" y="127635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7636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17637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4644728" y="127635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60848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0848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084888" y="127682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60848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0849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</p:spTree>
    <p:extLst>
      <p:ext uri="{BB962C8B-B14F-4D97-AF65-F5344CB8AC3E}">
        <p14:creationId xmlns:p14="http://schemas.microsoft.com/office/powerpoint/2010/main" val="23843957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23528" y="307599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1763689" y="408397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1763688" y="365193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1763688" y="430000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1763767" y="451602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28" hasCustomPrompt="1"/>
          </p:nvPr>
        </p:nvSpPr>
        <p:spPr bwMode="gray">
          <a:xfrm>
            <a:off x="4644728" y="307599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6084889" y="408397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6084888" y="365193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2" hasCustomPrompt="1"/>
          </p:nvPr>
        </p:nvSpPr>
        <p:spPr bwMode="gray">
          <a:xfrm>
            <a:off x="6084888" y="430000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6084967" y="451602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323528" y="1275607"/>
            <a:ext cx="1296144" cy="1656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17636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17636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 bwMode="gray">
          <a:xfrm>
            <a:off x="17636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17637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39" name="Picture Placeholder 4"/>
          <p:cNvSpPr>
            <a:spLocks noGrp="1"/>
          </p:cNvSpPr>
          <p:nvPr>
            <p:ph type="pic" sz="quarter" idx="40" hasCustomPrompt="1"/>
          </p:nvPr>
        </p:nvSpPr>
        <p:spPr bwMode="gray">
          <a:xfrm>
            <a:off x="4644728" y="1276350"/>
            <a:ext cx="1296144" cy="16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Picture</a:t>
            </a:r>
            <a:endParaRPr lang="en-US"/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 bwMode="gray">
          <a:xfrm>
            <a:off x="6084889" y="2284729"/>
            <a:ext cx="2736303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[phone number]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084888" y="1852681"/>
            <a:ext cx="2736304" cy="432000"/>
          </a:xfrm>
        </p:spPr>
        <p:txBody>
          <a:bodyPr tIns="36000" anchor="t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[title]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4" hasCustomPrompt="1"/>
          </p:nvPr>
        </p:nvSpPr>
        <p:spPr bwMode="gray">
          <a:xfrm>
            <a:off x="6084888" y="2500752"/>
            <a:ext cx="2736304" cy="21602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[email address]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084967" y="2716776"/>
            <a:ext cx="2736226" cy="215014"/>
          </a:xfrm>
        </p:spPr>
        <p:txBody>
          <a:bodyPr tIns="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200"/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9pPr>
          </a:lstStyle>
          <a:p>
            <a:pPr lvl="4"/>
            <a:r>
              <a:rPr lang="en-US"/>
              <a:t>[country]</a:t>
            </a:r>
          </a:p>
        </p:txBody>
      </p:sp>
      <p:sp>
        <p:nvSpPr>
          <p:cNvPr id="45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850" y="915566"/>
            <a:ext cx="849630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46" name="Text Placeholder 3"/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1763688" y="127635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47" name="Text Placeholder 3"/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084888" y="127682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  <p:sp>
        <p:nvSpPr>
          <p:cNvPr id="48" name="Text Placeholder 3"/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1763688" y="3075820"/>
            <a:ext cx="2736304" cy="57633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[name]</a:t>
            </a:r>
          </a:p>
        </p:txBody>
      </p:sp>
      <p:sp>
        <p:nvSpPr>
          <p:cNvPr id="49" name="Text Placeholder 3"/>
          <p:cNvSpPr>
            <a:spLocks noGrp="1"/>
          </p:cNvSpPr>
          <p:nvPr>
            <p:ph type="body" sz="quarter" idx="47" hasCustomPrompt="1"/>
          </p:nvPr>
        </p:nvSpPr>
        <p:spPr bwMode="gray">
          <a:xfrm>
            <a:off x="6084888" y="3076294"/>
            <a:ext cx="2736304" cy="576000"/>
          </a:xfrm>
        </p:spPr>
        <p:txBody>
          <a:bodyPr tIns="0" bIns="36000" anchor="b" anchorCtr="0"/>
          <a:lstStyle>
            <a:lvl1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FontTx/>
              <a:buNone/>
              <a:tabLst>
                <a:tab pos="630238" algn="l"/>
              </a:tabLst>
              <a:defRPr sz="1400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 b="0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8pPr>
            <a:lvl9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[name]</a:t>
            </a:r>
          </a:p>
        </p:txBody>
      </p:sp>
    </p:spTree>
    <p:extLst>
      <p:ext uri="{BB962C8B-B14F-4D97-AF65-F5344CB8AC3E}">
        <p14:creationId xmlns:p14="http://schemas.microsoft.com/office/powerpoint/2010/main" val="26307504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040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4ins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12">
            <a:extLst>
              <a:ext uri="{FF2B5EF4-FFF2-40B4-BE49-F238E27FC236}">
                <a16:creationId xmlns:a16="http://schemas.microsoft.com/office/drawing/2014/main" id="{50A2DAF2-36A9-4DA2-B15F-17154B7A774B}"/>
              </a:ext>
            </a:extLst>
          </p:cNvPr>
          <p:cNvSpPr/>
          <p:nvPr userDrawn="1"/>
        </p:nvSpPr>
        <p:spPr bwMode="gray">
          <a:xfrm>
            <a:off x="6685" y="3505263"/>
            <a:ext cx="9148161" cy="931862"/>
          </a:xfrm>
          <a:prstGeom prst="rect">
            <a:avLst/>
          </a:prstGeom>
          <a:gradFill flip="none" rotWithShape="1">
            <a:gsLst>
              <a:gs pos="47000">
                <a:schemeClr val="bg1"/>
              </a:gs>
              <a:gs pos="9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7CDC8B7A-E56D-4910-9AE5-427F7969D3E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51525" y="195420"/>
            <a:ext cx="5472603" cy="5760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2200"/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094276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E8AAA93-CD0E-452B-9D51-063FDA2B8E4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51525" y="195420"/>
            <a:ext cx="5472603" cy="5760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2200"/>
            </a:lvl1pPr>
          </a:lstStyle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84679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y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423DC3D-4B98-4B8E-8C79-FABCF029650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51525" y="195420"/>
            <a:ext cx="5472603" cy="57608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sz="2200"/>
            </a:lvl1pPr>
          </a:lstStyle>
          <a:p>
            <a:endParaRPr lang="en-US" noProof="0"/>
          </a:p>
        </p:txBody>
      </p:sp>
      <p:sp>
        <p:nvSpPr>
          <p:cNvPr id="6" name="Zástupný objekt pre text 14">
            <a:extLst>
              <a:ext uri="{FF2B5EF4-FFF2-40B4-BE49-F238E27FC236}">
                <a16:creationId xmlns:a16="http://schemas.microsoft.com/office/drawing/2014/main" id="{64B0DEEA-3E28-4D60-A2D0-8715EB79B1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4659313"/>
            <a:ext cx="8642350" cy="215900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Báza: xxx | Veľkosť vzorky: xxx | Číslo otázky a znenie </a:t>
            </a:r>
            <a:r>
              <a:rPr lang="sk-SK" err="1"/>
              <a:t>otazky</a:t>
            </a:r>
            <a:r>
              <a:rPr lang="sk-SK"/>
              <a:t> </a:t>
            </a:r>
          </a:p>
          <a:p>
            <a:pPr lvl="0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611689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ĺžnik 18">
            <a:extLst>
              <a:ext uri="{FF2B5EF4-FFF2-40B4-BE49-F238E27FC236}">
                <a16:creationId xmlns:a16="http://schemas.microsoft.com/office/drawing/2014/main" id="{99B34934-1A16-4BBA-8987-35FB0830777A}"/>
              </a:ext>
            </a:extLst>
          </p:cNvPr>
          <p:cNvSpPr/>
          <p:nvPr userDrawn="1"/>
        </p:nvSpPr>
        <p:spPr bwMode="gray">
          <a:xfrm>
            <a:off x="-9525" y="2583815"/>
            <a:ext cx="4427984" cy="530558"/>
          </a:xfrm>
          <a:prstGeom prst="rect">
            <a:avLst/>
          </a:prstGeom>
          <a:gradFill flip="none" rotWithShape="1">
            <a:gsLst>
              <a:gs pos="13000">
                <a:srgbClr val="F9B200">
                  <a:alpha val="50000"/>
                </a:srgbClr>
              </a:gs>
              <a:gs pos="74000">
                <a:srgbClr val="FFD600">
                  <a:alpha val="50000"/>
                </a:srgbClr>
              </a:gs>
            </a:gsLst>
            <a:lin ang="108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400"/>
              </a:spcBef>
            </a:pPr>
            <a:endParaRPr lang="sk-SK" sz="3733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7">
            <a:extLst>
              <a:ext uri="{FF2B5EF4-FFF2-40B4-BE49-F238E27FC236}">
                <a16:creationId xmlns:a16="http://schemas.microsoft.com/office/drawing/2014/main" id="{364B41F3-1A36-4B20-B3E3-6D9B10F23953}"/>
              </a:ext>
            </a:extLst>
          </p:cNvPr>
          <p:cNvSpPr/>
          <p:nvPr userDrawn="1"/>
        </p:nvSpPr>
        <p:spPr bwMode="gray">
          <a:xfrm rot="19461961">
            <a:off x="2949319" y="2789221"/>
            <a:ext cx="1705819" cy="804282"/>
          </a:xfrm>
          <a:custGeom>
            <a:avLst/>
            <a:gdLst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2224156 w 2224156"/>
              <a:gd name="connsiteY2" fmla="*/ 940452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84899 w 2224156"/>
              <a:gd name="connsiteY2" fmla="*/ 733596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9758 w 2224156"/>
              <a:gd name="connsiteY2" fmla="*/ 738369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53110 w 2224156"/>
              <a:gd name="connsiteY2" fmla="*/ 761594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57540 w 2224156"/>
              <a:gd name="connsiteY2" fmla="*/ 76086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73754 w 2224156"/>
              <a:gd name="connsiteY2" fmla="*/ 776392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0121 w 2224156"/>
              <a:gd name="connsiteY2" fmla="*/ 76271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6744 w 2224156"/>
              <a:gd name="connsiteY2" fmla="*/ 77527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27176 w 2224156"/>
              <a:gd name="connsiteY2" fmla="*/ 855786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011042"/>
              <a:gd name="connsiteY0" fmla="*/ 0 h 940452"/>
              <a:gd name="connsiteX1" fmla="*/ 2011042 w 2011042"/>
              <a:gd name="connsiteY1" fmla="*/ 309960 h 940452"/>
              <a:gd name="connsiteX2" fmla="*/ 1627176 w 2011042"/>
              <a:gd name="connsiteY2" fmla="*/ 855786 h 940452"/>
              <a:gd name="connsiteX3" fmla="*/ 0 w 2011042"/>
              <a:gd name="connsiteY3" fmla="*/ 940452 h 940452"/>
              <a:gd name="connsiteX4" fmla="*/ 0 w 2011042"/>
              <a:gd name="connsiteY4" fmla="*/ 0 h 940452"/>
              <a:gd name="connsiteX0" fmla="*/ 0 w 2011042"/>
              <a:gd name="connsiteY0" fmla="*/ 0 h 940452"/>
              <a:gd name="connsiteX1" fmla="*/ 2011042 w 2011042"/>
              <a:gd name="connsiteY1" fmla="*/ 309960 h 940452"/>
              <a:gd name="connsiteX2" fmla="*/ 1619085 w 2011042"/>
              <a:gd name="connsiteY2" fmla="*/ 856706 h 940452"/>
              <a:gd name="connsiteX3" fmla="*/ 0 w 2011042"/>
              <a:gd name="connsiteY3" fmla="*/ 940452 h 940452"/>
              <a:gd name="connsiteX4" fmla="*/ 0 w 2011042"/>
              <a:gd name="connsiteY4" fmla="*/ 0 h 940452"/>
              <a:gd name="connsiteX0" fmla="*/ 5549 w 2011042"/>
              <a:gd name="connsiteY0" fmla="*/ 0 h 948193"/>
              <a:gd name="connsiteX1" fmla="*/ 2011042 w 2011042"/>
              <a:gd name="connsiteY1" fmla="*/ 317701 h 948193"/>
              <a:gd name="connsiteX2" fmla="*/ 1619085 w 2011042"/>
              <a:gd name="connsiteY2" fmla="*/ 864447 h 948193"/>
              <a:gd name="connsiteX3" fmla="*/ 0 w 2011042"/>
              <a:gd name="connsiteY3" fmla="*/ 948193 h 948193"/>
              <a:gd name="connsiteX4" fmla="*/ 5549 w 2011042"/>
              <a:gd name="connsiteY4" fmla="*/ 0 h 94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042" h="948193">
                <a:moveTo>
                  <a:pt x="5549" y="0"/>
                </a:moveTo>
                <a:lnTo>
                  <a:pt x="2011042" y="317701"/>
                </a:lnTo>
                <a:lnTo>
                  <a:pt x="1619085" y="864447"/>
                </a:lnTo>
                <a:lnTo>
                  <a:pt x="0" y="948193"/>
                </a:lnTo>
                <a:cubicBezTo>
                  <a:pt x="1850" y="632129"/>
                  <a:pt x="3699" y="316064"/>
                  <a:pt x="5549" y="0"/>
                </a:cubicBezTo>
                <a:close/>
              </a:path>
            </a:pathLst>
          </a:custGeom>
          <a:gradFill>
            <a:gsLst>
              <a:gs pos="26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2133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bdĺžnik: odstrihnutý jeden roh 20">
            <a:extLst>
              <a:ext uri="{FF2B5EF4-FFF2-40B4-BE49-F238E27FC236}">
                <a16:creationId xmlns:a16="http://schemas.microsoft.com/office/drawing/2014/main" id="{E3EB2238-E671-4FDC-B13A-CD29E8F5AA51}"/>
              </a:ext>
            </a:extLst>
          </p:cNvPr>
          <p:cNvSpPr/>
          <p:nvPr userDrawn="1"/>
        </p:nvSpPr>
        <p:spPr bwMode="gray">
          <a:xfrm>
            <a:off x="2879812" y="3363838"/>
            <a:ext cx="6012668" cy="1224136"/>
          </a:xfrm>
          <a:prstGeom prst="snip1Rect">
            <a:avLst>
              <a:gd name="adj" fmla="val 23067"/>
            </a:avLst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1">
              <a:spcBef>
                <a:spcPts val="400"/>
              </a:spcBef>
            </a:pPr>
            <a:endParaRPr lang="sk-SK" sz="3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2879810" y="3363838"/>
            <a:ext cx="6012669" cy="122413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2800" kern="1200" dirty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sk-SK"/>
              <a:t>Vlož nadpis kapitoly</a:t>
            </a:r>
            <a:endParaRPr lang="en-US"/>
          </a:p>
        </p:txBody>
      </p:sp>
      <p:sp>
        <p:nvSpPr>
          <p:cNvPr id="3" name="Rechteck 2"/>
          <p:cNvSpPr/>
          <p:nvPr userDrawn="1"/>
        </p:nvSpPr>
        <p:spPr bwMode="gray">
          <a:xfrm>
            <a:off x="0" y="1"/>
            <a:ext cx="9144000" cy="9515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2860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kapito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ĺžnik 5">
            <a:extLst>
              <a:ext uri="{FF2B5EF4-FFF2-40B4-BE49-F238E27FC236}">
                <a16:creationId xmlns:a16="http://schemas.microsoft.com/office/drawing/2014/main" id="{84A2D70F-5EB3-4C5B-8D49-F5BE3F316E0F}"/>
              </a:ext>
            </a:extLst>
          </p:cNvPr>
          <p:cNvSpPr/>
          <p:nvPr userDrawn="1"/>
        </p:nvSpPr>
        <p:spPr bwMode="gray">
          <a:xfrm>
            <a:off x="-9525" y="2583815"/>
            <a:ext cx="4427984" cy="53055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400"/>
              </a:spcBef>
            </a:pPr>
            <a:endParaRPr lang="sk-SK" sz="3733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ĺžnik: odstrihnutý jeden roh 7">
            <a:extLst>
              <a:ext uri="{FF2B5EF4-FFF2-40B4-BE49-F238E27FC236}">
                <a16:creationId xmlns:a16="http://schemas.microsoft.com/office/drawing/2014/main" id="{EDC4CA7D-F464-4EE3-83E4-C297A2F79941}"/>
              </a:ext>
            </a:extLst>
          </p:cNvPr>
          <p:cNvSpPr/>
          <p:nvPr userDrawn="1"/>
        </p:nvSpPr>
        <p:spPr bwMode="gray">
          <a:xfrm rot="19461961">
            <a:off x="2949319" y="2798101"/>
            <a:ext cx="1705819" cy="804282"/>
          </a:xfrm>
          <a:custGeom>
            <a:avLst/>
            <a:gdLst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2224156 w 2224156"/>
              <a:gd name="connsiteY2" fmla="*/ 940452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84899 w 2224156"/>
              <a:gd name="connsiteY2" fmla="*/ 733596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9758 w 2224156"/>
              <a:gd name="connsiteY2" fmla="*/ 738369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53110 w 2224156"/>
              <a:gd name="connsiteY2" fmla="*/ 761594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57540 w 2224156"/>
              <a:gd name="connsiteY2" fmla="*/ 76086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73754 w 2224156"/>
              <a:gd name="connsiteY2" fmla="*/ 776392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0121 w 2224156"/>
              <a:gd name="connsiteY2" fmla="*/ 76271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66744 w 2224156"/>
              <a:gd name="connsiteY2" fmla="*/ 775273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224156"/>
              <a:gd name="connsiteY0" fmla="*/ 0 h 940452"/>
              <a:gd name="connsiteX1" fmla="*/ 2224156 w 2224156"/>
              <a:gd name="connsiteY1" fmla="*/ 0 h 940452"/>
              <a:gd name="connsiteX2" fmla="*/ 1627176 w 2224156"/>
              <a:gd name="connsiteY2" fmla="*/ 855786 h 940452"/>
              <a:gd name="connsiteX3" fmla="*/ 0 w 2224156"/>
              <a:gd name="connsiteY3" fmla="*/ 940452 h 940452"/>
              <a:gd name="connsiteX4" fmla="*/ 0 w 2224156"/>
              <a:gd name="connsiteY4" fmla="*/ 0 h 940452"/>
              <a:gd name="connsiteX0" fmla="*/ 0 w 2011042"/>
              <a:gd name="connsiteY0" fmla="*/ 0 h 940452"/>
              <a:gd name="connsiteX1" fmla="*/ 2011042 w 2011042"/>
              <a:gd name="connsiteY1" fmla="*/ 309960 h 940452"/>
              <a:gd name="connsiteX2" fmla="*/ 1627176 w 2011042"/>
              <a:gd name="connsiteY2" fmla="*/ 855786 h 940452"/>
              <a:gd name="connsiteX3" fmla="*/ 0 w 2011042"/>
              <a:gd name="connsiteY3" fmla="*/ 940452 h 940452"/>
              <a:gd name="connsiteX4" fmla="*/ 0 w 2011042"/>
              <a:gd name="connsiteY4" fmla="*/ 0 h 940452"/>
              <a:gd name="connsiteX0" fmla="*/ 0 w 2011042"/>
              <a:gd name="connsiteY0" fmla="*/ 0 h 940452"/>
              <a:gd name="connsiteX1" fmla="*/ 2011042 w 2011042"/>
              <a:gd name="connsiteY1" fmla="*/ 309960 h 940452"/>
              <a:gd name="connsiteX2" fmla="*/ 1619085 w 2011042"/>
              <a:gd name="connsiteY2" fmla="*/ 856706 h 940452"/>
              <a:gd name="connsiteX3" fmla="*/ 0 w 2011042"/>
              <a:gd name="connsiteY3" fmla="*/ 940452 h 940452"/>
              <a:gd name="connsiteX4" fmla="*/ 0 w 2011042"/>
              <a:gd name="connsiteY4" fmla="*/ 0 h 940452"/>
              <a:gd name="connsiteX0" fmla="*/ 5549 w 2011042"/>
              <a:gd name="connsiteY0" fmla="*/ 0 h 948193"/>
              <a:gd name="connsiteX1" fmla="*/ 2011042 w 2011042"/>
              <a:gd name="connsiteY1" fmla="*/ 317701 h 948193"/>
              <a:gd name="connsiteX2" fmla="*/ 1619085 w 2011042"/>
              <a:gd name="connsiteY2" fmla="*/ 864447 h 948193"/>
              <a:gd name="connsiteX3" fmla="*/ 0 w 2011042"/>
              <a:gd name="connsiteY3" fmla="*/ 948193 h 948193"/>
              <a:gd name="connsiteX4" fmla="*/ 5549 w 2011042"/>
              <a:gd name="connsiteY4" fmla="*/ 0 h 94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042" h="948193">
                <a:moveTo>
                  <a:pt x="5549" y="0"/>
                </a:moveTo>
                <a:lnTo>
                  <a:pt x="2011042" y="317701"/>
                </a:lnTo>
                <a:lnTo>
                  <a:pt x="1619085" y="864447"/>
                </a:lnTo>
                <a:lnTo>
                  <a:pt x="0" y="948193"/>
                </a:lnTo>
                <a:cubicBezTo>
                  <a:pt x="1850" y="632129"/>
                  <a:pt x="3699" y="316064"/>
                  <a:pt x="5549" y="0"/>
                </a:cubicBezTo>
                <a:close/>
              </a:path>
            </a:pathLst>
          </a:custGeom>
          <a:gradFill>
            <a:gsLst>
              <a:gs pos="26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2133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dĺžnik: odstrihnutý jeden roh 9">
            <a:extLst>
              <a:ext uri="{FF2B5EF4-FFF2-40B4-BE49-F238E27FC236}">
                <a16:creationId xmlns:a16="http://schemas.microsoft.com/office/drawing/2014/main" id="{C472A17A-021E-4B06-ABE8-974A7C7E5144}"/>
              </a:ext>
            </a:extLst>
          </p:cNvPr>
          <p:cNvSpPr/>
          <p:nvPr userDrawn="1"/>
        </p:nvSpPr>
        <p:spPr bwMode="gray">
          <a:xfrm>
            <a:off x="2879811" y="3363838"/>
            <a:ext cx="6012669" cy="1224136"/>
          </a:xfrm>
          <a:prstGeom prst="snip1Rect">
            <a:avLst>
              <a:gd name="adj" fmla="val 23067"/>
            </a:avLst>
          </a:prstGeom>
          <a:gradFill>
            <a:gsLst>
              <a:gs pos="0">
                <a:srgbClr val="F6D50F"/>
              </a:gs>
              <a:gs pos="69000">
                <a:srgbClr val="F0AB00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1">
              <a:spcBef>
                <a:spcPts val="400"/>
              </a:spcBef>
            </a:pPr>
            <a:endParaRPr lang="sk-SK" sz="3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hteck 2"/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63A0DB9-F71E-4DD7-9949-BC9EB27D54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2879810" y="3334172"/>
            <a:ext cx="6012669" cy="125380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2800" kern="12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sk-SK"/>
              <a:t>Vlož nadpis podkapitoly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 marL="360000" indent="-36000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>
                <a:tab pos="8496000" algn="r"/>
              </a:tabLst>
              <a:defRPr sz="1800">
                <a:solidFill>
                  <a:schemeClr val="tx1"/>
                </a:solidFill>
              </a:defRPr>
            </a:lvl1pPr>
            <a:lvl2pPr marL="358775" indent="0"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Font typeface="+mj-lt"/>
              <a:buNone/>
              <a:tabLst>
                <a:tab pos="8280000" algn="r"/>
              </a:tabLst>
              <a:defRPr sz="1800">
                <a:solidFill>
                  <a:schemeClr val="bg2"/>
                </a:solidFill>
              </a:defRPr>
            </a:lvl2pPr>
            <a:lvl3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3pPr>
            <a:lvl4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4pPr>
            <a:lvl5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5pPr>
            <a:lvl6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6pPr>
            <a:lvl7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7pPr>
            <a:lvl8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8pPr>
            <a:lvl9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add agenda</a:t>
            </a:r>
          </a:p>
        </p:txBody>
      </p:sp>
    </p:spTree>
    <p:extLst>
      <p:ext uri="{BB962C8B-B14F-4D97-AF65-F5344CB8AC3E}">
        <p14:creationId xmlns:p14="http://schemas.microsoft.com/office/powerpoint/2010/main" val="32672523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kujem za pozornost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12">
            <a:extLst>
              <a:ext uri="{FF2B5EF4-FFF2-40B4-BE49-F238E27FC236}">
                <a16:creationId xmlns:a16="http://schemas.microsoft.com/office/drawing/2014/main" id="{A2998896-BB4D-49B4-AF33-EA86C694AD02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dĺžnik: odstrihnutý jeden roh 11">
            <a:extLst>
              <a:ext uri="{FF2B5EF4-FFF2-40B4-BE49-F238E27FC236}">
                <a16:creationId xmlns:a16="http://schemas.microsoft.com/office/drawing/2014/main" id="{3CEB804A-A9B8-4C7D-BEB7-B773699191CB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A12FD83-AC21-4A59-A96B-BE2D7D91E47D}"/>
              </a:ext>
            </a:extLst>
          </p:cNvPr>
          <p:cNvSpPr txBox="1"/>
          <p:nvPr userDrawn="1"/>
        </p:nvSpPr>
        <p:spPr bwMode="gray">
          <a:xfrm>
            <a:off x="1583668" y="1970239"/>
            <a:ext cx="4716524" cy="13158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400"/>
              </a:lnSpc>
              <a:spcBef>
                <a:spcPts val="0"/>
              </a:spcBef>
            </a:pPr>
            <a:r>
              <a:rPr lang="sk-SK"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sk-SK" sz="4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Ďakujeme</a:t>
            </a:r>
            <a:r>
              <a:rPr lang="sk-SK"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ts val="3400"/>
              </a:lnSpc>
              <a:spcBef>
                <a:spcPts val="0"/>
              </a:spcBef>
            </a:pPr>
            <a:r>
              <a:rPr lang="sk-SK" sz="3200">
                <a:solidFill>
                  <a:schemeClr val="bg1">
                    <a:alpha val="70000"/>
                  </a:schemeClr>
                </a:solidFill>
                <a:latin typeface="Arial" pitchFamily="34" charset="0"/>
                <a:cs typeface="Arial" pitchFamily="34" charset="0"/>
              </a:rPr>
              <a:t>                   za </a:t>
            </a:r>
          </a:p>
          <a:p>
            <a:pPr>
              <a:lnSpc>
                <a:spcPts val="3400"/>
              </a:lnSpc>
              <a:spcBef>
                <a:spcPts val="0"/>
              </a:spcBef>
            </a:pPr>
            <a:r>
              <a:rPr lang="sk-SK" sz="3200">
                <a:solidFill>
                  <a:schemeClr val="bg1">
                    <a:alpha val="90000"/>
                  </a:scheme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sk-SK" sz="4000" b="1">
                <a:solidFill>
                  <a:schemeClr val="bg1">
                    <a:alpha val="90000"/>
                  </a:schemeClr>
                </a:solidFill>
                <a:latin typeface="Arial" pitchFamily="34" charset="0"/>
                <a:cs typeface="Arial" pitchFamily="34" charset="0"/>
              </a:rPr>
              <a:t>pozornosť</a:t>
            </a:r>
            <a:endParaRPr lang="sk-SK" sz="3200" b="1">
              <a:solidFill>
                <a:schemeClr val="bg1">
                  <a:alpha val="9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2E040B55-1DF5-4B82-A70D-B73A45A515F7}"/>
              </a:ext>
            </a:extLst>
          </p:cNvPr>
          <p:cNvSpPr txBox="1"/>
          <p:nvPr userDrawn="1"/>
        </p:nvSpPr>
        <p:spPr bwMode="gray">
          <a:xfrm>
            <a:off x="7488324" y="3435846"/>
            <a:ext cx="142061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b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pic>
        <p:nvPicPr>
          <p:cNvPr id="14" name="Obrázok 13">
            <a:extLst>
              <a:ext uri="{FF2B5EF4-FFF2-40B4-BE49-F238E27FC236}">
                <a16:creationId xmlns:a16="http://schemas.microsoft.com/office/drawing/2014/main" id="{81494C44-1F91-4BD3-B220-E71204476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0697" y="267495"/>
            <a:ext cx="1464990" cy="34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2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a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BlokTextu 18">
            <a:extLst>
              <a:ext uri="{FF2B5EF4-FFF2-40B4-BE49-F238E27FC236}">
                <a16:creationId xmlns:a16="http://schemas.microsoft.com/office/drawing/2014/main" id="{71A13A8D-EDEC-4B48-853F-8B4D2DD92CC7}"/>
              </a:ext>
            </a:extLst>
          </p:cNvPr>
          <p:cNvSpPr txBox="1"/>
          <p:nvPr userDrawn="1"/>
        </p:nvSpPr>
        <p:spPr bwMode="gray">
          <a:xfrm>
            <a:off x="7488324" y="3435846"/>
            <a:ext cx="142061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b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0697" y="280373"/>
            <a:ext cx="1464990" cy="347161"/>
          </a:xfrm>
          <a:prstGeom prst="rect">
            <a:avLst/>
          </a:prstGeom>
        </p:spPr>
      </p:pic>
      <p:sp>
        <p:nvSpPr>
          <p:cNvPr id="3" name="Obdĺžnik 2">
            <a:extLst>
              <a:ext uri="{FF2B5EF4-FFF2-40B4-BE49-F238E27FC236}">
                <a16:creationId xmlns:a16="http://schemas.microsoft.com/office/drawing/2014/main" id="{42D5250A-50AD-4FA9-8B8F-0789D61FFA7F}"/>
              </a:ext>
            </a:extLst>
          </p:cNvPr>
          <p:cNvSpPr/>
          <p:nvPr userDrawn="1"/>
        </p:nvSpPr>
        <p:spPr>
          <a:xfrm>
            <a:off x="2231740" y="1561818"/>
            <a:ext cx="4572000" cy="2017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800"/>
              </a:lnSpc>
              <a:spcBef>
                <a:spcPts val="0"/>
              </a:spcBef>
            </a:pPr>
            <a:r>
              <a:rPr lang="sk-SK" sz="4400" b="1">
                <a:solidFill>
                  <a:schemeClr val="bg1">
                    <a:alpha val="90000"/>
                  </a:schemeClr>
                </a:solidFill>
                <a:latin typeface="Arial" pitchFamily="34" charset="0"/>
                <a:cs typeface="Arial" pitchFamily="34" charset="0"/>
              </a:rPr>
              <a:t>Priestor</a:t>
            </a:r>
            <a:r>
              <a:rPr lang="sk-SK" sz="4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ts val="4800"/>
              </a:lnSpc>
              <a:spcBef>
                <a:spcPts val="0"/>
              </a:spcBef>
            </a:pPr>
            <a:r>
              <a:rPr lang="sk-SK" sz="36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sk-SK" sz="3600" b="0">
                <a:solidFill>
                  <a:schemeClr val="bg1">
                    <a:alpha val="70000"/>
                  </a:schemeClr>
                </a:solidFill>
                <a:latin typeface="Arial" pitchFamily="34" charset="0"/>
                <a:cs typeface="Arial" pitchFamily="34" charset="0"/>
              </a:rPr>
              <a:t>pre Vaše </a:t>
            </a:r>
          </a:p>
          <a:p>
            <a:pPr>
              <a:lnSpc>
                <a:spcPts val="5400"/>
              </a:lnSpc>
              <a:spcBef>
                <a:spcPts val="0"/>
              </a:spcBef>
            </a:pPr>
            <a:r>
              <a:rPr lang="sk-SK" sz="6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otázky</a:t>
            </a:r>
            <a:endParaRPr lang="sk-SK" sz="6000"/>
          </a:p>
        </p:txBody>
      </p:sp>
    </p:spTree>
    <p:extLst>
      <p:ext uri="{BB962C8B-B14F-4D97-AF65-F5344CB8AC3E}">
        <p14:creationId xmlns:p14="http://schemas.microsoft.com/office/powerpoint/2010/main" val="6444904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BlokTextu 18">
            <a:extLst>
              <a:ext uri="{FF2B5EF4-FFF2-40B4-BE49-F238E27FC236}">
                <a16:creationId xmlns:a16="http://schemas.microsoft.com/office/drawing/2014/main" id="{71A13A8D-EDEC-4B48-853F-8B4D2DD92CC7}"/>
              </a:ext>
            </a:extLst>
          </p:cNvPr>
          <p:cNvSpPr txBox="1"/>
          <p:nvPr userDrawn="1"/>
        </p:nvSpPr>
        <p:spPr bwMode="gray">
          <a:xfrm>
            <a:off x="7488324" y="3468365"/>
            <a:ext cx="142061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b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0697" y="280373"/>
            <a:ext cx="1464990" cy="347161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8FB6ECA6-3E97-4B37-AD87-6140D0A6BFB8}"/>
              </a:ext>
            </a:extLst>
          </p:cNvPr>
          <p:cNvGrpSpPr/>
          <p:nvPr userDrawn="1"/>
        </p:nvGrpSpPr>
        <p:grpSpPr>
          <a:xfrm>
            <a:off x="1398734" y="1285596"/>
            <a:ext cx="4745896" cy="2258262"/>
            <a:chOff x="822085" y="624896"/>
            <a:chExt cx="2845321" cy="1353902"/>
          </a:xfrm>
        </p:grpSpPr>
        <p:sp>
          <p:nvSpPr>
            <p:cNvPr id="9" name="BlokTextu 8">
              <a:extLst>
                <a:ext uri="{FF2B5EF4-FFF2-40B4-BE49-F238E27FC236}">
                  <a16:creationId xmlns:a16="http://schemas.microsoft.com/office/drawing/2014/main" id="{61255A31-718E-4A0B-B9B2-672AE9F68FCD}"/>
                </a:ext>
              </a:extLst>
            </p:cNvPr>
            <p:cNvSpPr txBox="1"/>
            <p:nvPr/>
          </p:nvSpPr>
          <p:spPr bwMode="gray">
            <a:xfrm>
              <a:off x="1090155" y="756365"/>
              <a:ext cx="552450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GO</a:t>
              </a:r>
            </a:p>
          </p:txBody>
        </p:sp>
        <p:sp>
          <p:nvSpPr>
            <p:cNvPr id="10" name="BlokTextu 9">
              <a:extLst>
                <a:ext uri="{FF2B5EF4-FFF2-40B4-BE49-F238E27FC236}">
                  <a16:creationId xmlns:a16="http://schemas.microsoft.com/office/drawing/2014/main" id="{0CBD000F-3995-4BB5-B4FB-3B9EFE9E9587}"/>
                </a:ext>
              </a:extLst>
            </p:cNvPr>
            <p:cNvSpPr txBox="1"/>
            <p:nvPr/>
          </p:nvSpPr>
          <p:spPr bwMode="gray">
            <a:xfrm>
              <a:off x="1514059" y="624896"/>
              <a:ext cx="1028700" cy="10610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115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1" name="BlokTextu 10">
              <a:extLst>
                <a:ext uri="{FF2B5EF4-FFF2-40B4-BE49-F238E27FC236}">
                  <a16:creationId xmlns:a16="http://schemas.microsoft.com/office/drawing/2014/main" id="{6FFE4656-8DE9-4D75-9FF4-A18C7D5D4597}"/>
                </a:ext>
              </a:extLst>
            </p:cNvPr>
            <p:cNvSpPr txBox="1"/>
            <p:nvPr/>
          </p:nvSpPr>
          <p:spPr bwMode="gray">
            <a:xfrm>
              <a:off x="2003169" y="1168122"/>
              <a:ext cx="1416538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INSIGHT</a:t>
              </a:r>
            </a:p>
          </p:txBody>
        </p:sp>
        <p:sp>
          <p:nvSpPr>
            <p:cNvPr id="12" name="BlokTextu 11">
              <a:extLst>
                <a:ext uri="{FF2B5EF4-FFF2-40B4-BE49-F238E27FC236}">
                  <a16:creationId xmlns:a16="http://schemas.microsoft.com/office/drawing/2014/main" id="{51B0585A-1F28-4AE5-8938-ECAE8E652A5C}"/>
                </a:ext>
              </a:extLst>
            </p:cNvPr>
            <p:cNvSpPr txBox="1"/>
            <p:nvPr/>
          </p:nvSpPr>
          <p:spPr bwMode="gray">
            <a:xfrm>
              <a:off x="822085" y="1434494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2000" b="1">
                  <a:solidFill>
                    <a:schemeClr val="bg1">
                      <a:alpha val="40000"/>
                    </a:schemeClr>
                  </a:solidFill>
                  <a:latin typeface="Arial" pitchFamily="34" charset="0"/>
                  <a:cs typeface="Arial" pitchFamily="34" charset="0"/>
                </a:rPr>
                <a:t>RESEARCH</a:t>
              </a:r>
            </a:p>
          </p:txBody>
        </p:sp>
        <p:sp>
          <p:nvSpPr>
            <p:cNvPr id="13" name="BlokTextu 12">
              <a:extLst>
                <a:ext uri="{FF2B5EF4-FFF2-40B4-BE49-F238E27FC236}">
                  <a16:creationId xmlns:a16="http://schemas.microsoft.com/office/drawing/2014/main" id="{9388FACD-5FC0-41C8-9272-0D58D93A6560}"/>
                </a:ext>
              </a:extLst>
            </p:cNvPr>
            <p:cNvSpPr txBox="1"/>
            <p:nvPr/>
          </p:nvSpPr>
          <p:spPr bwMode="gray">
            <a:xfrm>
              <a:off x="2143406" y="981619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defRPr sz="1600">
                  <a:solidFill>
                    <a:schemeClr val="bg1">
                      <a:alpha val="50000"/>
                    </a:schemeClr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sk-SK" sz="2000" b="1">
                  <a:solidFill>
                    <a:schemeClr val="bg1">
                      <a:alpha val="36000"/>
                    </a:schemeClr>
                  </a:solidFill>
                </a:rPr>
                <a:t>ANALYTICS</a:t>
              </a:r>
            </a:p>
          </p:txBody>
        </p:sp>
        <p:sp>
          <p:nvSpPr>
            <p:cNvPr id="14" name="BlokTextu 13">
              <a:extLst>
                <a:ext uri="{FF2B5EF4-FFF2-40B4-BE49-F238E27FC236}">
                  <a16:creationId xmlns:a16="http://schemas.microsoft.com/office/drawing/2014/main" id="{F6A735A5-FDA6-4FDF-9212-5B12613862A6}"/>
                </a:ext>
              </a:extLst>
            </p:cNvPr>
            <p:cNvSpPr txBox="1"/>
            <p:nvPr/>
          </p:nvSpPr>
          <p:spPr bwMode="gray">
            <a:xfrm>
              <a:off x="1366379" y="1683562"/>
              <a:ext cx="1821008" cy="29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3200" b="1">
                  <a:solidFill>
                    <a:schemeClr val="bg1">
                      <a:alpha val="60000"/>
                    </a:schemeClr>
                  </a:solidFill>
                  <a:latin typeface="Arial" pitchFamily="34" charset="0"/>
                  <a:cs typeface="Arial" pitchFamily="34" charset="0"/>
                </a:rPr>
                <a:t>CONSULTING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48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0697" y="280373"/>
            <a:ext cx="1464990" cy="347161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8FB6ECA6-3E97-4B37-AD87-6140D0A6BFB8}"/>
              </a:ext>
            </a:extLst>
          </p:cNvPr>
          <p:cNvGrpSpPr/>
          <p:nvPr userDrawn="1"/>
        </p:nvGrpSpPr>
        <p:grpSpPr>
          <a:xfrm>
            <a:off x="1398734" y="1285596"/>
            <a:ext cx="4745896" cy="2258262"/>
            <a:chOff x="822085" y="624896"/>
            <a:chExt cx="2845321" cy="1353902"/>
          </a:xfrm>
        </p:grpSpPr>
        <p:sp>
          <p:nvSpPr>
            <p:cNvPr id="9" name="BlokTextu 8">
              <a:extLst>
                <a:ext uri="{FF2B5EF4-FFF2-40B4-BE49-F238E27FC236}">
                  <a16:creationId xmlns:a16="http://schemas.microsoft.com/office/drawing/2014/main" id="{61255A31-718E-4A0B-B9B2-672AE9F68FCD}"/>
                </a:ext>
              </a:extLst>
            </p:cNvPr>
            <p:cNvSpPr txBox="1"/>
            <p:nvPr/>
          </p:nvSpPr>
          <p:spPr bwMode="gray">
            <a:xfrm>
              <a:off x="1090155" y="756365"/>
              <a:ext cx="552450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GO</a:t>
              </a:r>
            </a:p>
          </p:txBody>
        </p:sp>
        <p:sp>
          <p:nvSpPr>
            <p:cNvPr id="10" name="BlokTextu 9">
              <a:extLst>
                <a:ext uri="{FF2B5EF4-FFF2-40B4-BE49-F238E27FC236}">
                  <a16:creationId xmlns:a16="http://schemas.microsoft.com/office/drawing/2014/main" id="{0CBD000F-3995-4BB5-B4FB-3B9EFE9E9587}"/>
                </a:ext>
              </a:extLst>
            </p:cNvPr>
            <p:cNvSpPr txBox="1"/>
            <p:nvPr/>
          </p:nvSpPr>
          <p:spPr bwMode="gray">
            <a:xfrm>
              <a:off x="1514059" y="624896"/>
              <a:ext cx="1028700" cy="10610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115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1" name="BlokTextu 10">
              <a:extLst>
                <a:ext uri="{FF2B5EF4-FFF2-40B4-BE49-F238E27FC236}">
                  <a16:creationId xmlns:a16="http://schemas.microsoft.com/office/drawing/2014/main" id="{6FFE4656-8DE9-4D75-9FF4-A18C7D5D4597}"/>
                </a:ext>
              </a:extLst>
            </p:cNvPr>
            <p:cNvSpPr txBox="1"/>
            <p:nvPr/>
          </p:nvSpPr>
          <p:spPr bwMode="gray">
            <a:xfrm>
              <a:off x="2003169" y="1168122"/>
              <a:ext cx="1416538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INSIGHT</a:t>
              </a:r>
            </a:p>
          </p:txBody>
        </p:sp>
        <p:sp>
          <p:nvSpPr>
            <p:cNvPr id="12" name="BlokTextu 11">
              <a:extLst>
                <a:ext uri="{FF2B5EF4-FFF2-40B4-BE49-F238E27FC236}">
                  <a16:creationId xmlns:a16="http://schemas.microsoft.com/office/drawing/2014/main" id="{51B0585A-1F28-4AE5-8938-ECAE8E652A5C}"/>
                </a:ext>
              </a:extLst>
            </p:cNvPr>
            <p:cNvSpPr txBox="1"/>
            <p:nvPr/>
          </p:nvSpPr>
          <p:spPr bwMode="gray">
            <a:xfrm>
              <a:off x="822085" y="1434494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2000" b="1">
                  <a:solidFill>
                    <a:schemeClr val="bg1">
                      <a:alpha val="40000"/>
                    </a:schemeClr>
                  </a:solidFill>
                  <a:latin typeface="Arial" pitchFamily="34" charset="0"/>
                  <a:cs typeface="Arial" pitchFamily="34" charset="0"/>
                </a:rPr>
                <a:t>RESEARCH</a:t>
              </a:r>
            </a:p>
          </p:txBody>
        </p:sp>
        <p:sp>
          <p:nvSpPr>
            <p:cNvPr id="13" name="BlokTextu 12">
              <a:extLst>
                <a:ext uri="{FF2B5EF4-FFF2-40B4-BE49-F238E27FC236}">
                  <a16:creationId xmlns:a16="http://schemas.microsoft.com/office/drawing/2014/main" id="{9388FACD-5FC0-41C8-9272-0D58D93A6560}"/>
                </a:ext>
              </a:extLst>
            </p:cNvPr>
            <p:cNvSpPr txBox="1"/>
            <p:nvPr/>
          </p:nvSpPr>
          <p:spPr bwMode="gray">
            <a:xfrm>
              <a:off x="2143406" y="981619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defRPr sz="1600">
                  <a:solidFill>
                    <a:schemeClr val="bg1">
                      <a:alpha val="50000"/>
                    </a:schemeClr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sk-SK" sz="2000" b="1">
                  <a:solidFill>
                    <a:schemeClr val="bg1">
                      <a:alpha val="36000"/>
                    </a:schemeClr>
                  </a:solidFill>
                </a:rPr>
                <a:t>ANALYTICS</a:t>
              </a:r>
            </a:p>
          </p:txBody>
        </p:sp>
        <p:sp>
          <p:nvSpPr>
            <p:cNvPr id="14" name="BlokTextu 13">
              <a:extLst>
                <a:ext uri="{FF2B5EF4-FFF2-40B4-BE49-F238E27FC236}">
                  <a16:creationId xmlns:a16="http://schemas.microsoft.com/office/drawing/2014/main" id="{F6A735A5-FDA6-4FDF-9212-5B12613862A6}"/>
                </a:ext>
              </a:extLst>
            </p:cNvPr>
            <p:cNvSpPr txBox="1"/>
            <p:nvPr/>
          </p:nvSpPr>
          <p:spPr bwMode="gray">
            <a:xfrm>
              <a:off x="1366379" y="1683562"/>
              <a:ext cx="1821008" cy="29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3200" b="1">
                  <a:solidFill>
                    <a:schemeClr val="bg1">
                      <a:alpha val="60000"/>
                    </a:schemeClr>
                  </a:solidFill>
                  <a:latin typeface="Arial" pitchFamily="34" charset="0"/>
                  <a:cs typeface="Arial" pitchFamily="34" charset="0"/>
                </a:rPr>
                <a:t>CONSULTING</a:t>
              </a:r>
            </a:p>
          </p:txBody>
        </p:sp>
      </p:grpSp>
      <p:pic>
        <p:nvPicPr>
          <p:cNvPr id="23" name="Obrázok 22">
            <a:hlinkClick r:id="rId3"/>
            <a:extLst>
              <a:ext uri="{FF2B5EF4-FFF2-40B4-BE49-F238E27FC236}">
                <a16:creationId xmlns:a16="http://schemas.microsoft.com/office/drawing/2014/main" id="{50E9691E-C234-439F-8CC9-23D16E1702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88510" y="3883111"/>
            <a:ext cx="642468" cy="174430"/>
          </a:xfrm>
          <a:prstGeom prst="rect">
            <a:avLst/>
          </a:prstGeom>
        </p:spPr>
      </p:pic>
      <p:pic>
        <p:nvPicPr>
          <p:cNvPr id="27" name="Obrázok 26" descr="Obrázok, na ktorom je ClipArt&#10;&#10;Automaticky generovaný popis">
            <a:extLst>
              <a:ext uri="{FF2B5EF4-FFF2-40B4-BE49-F238E27FC236}">
                <a16:creationId xmlns:a16="http://schemas.microsoft.com/office/drawing/2014/main" id="{69271AB3-C887-49AE-A7A2-72C4958B38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2981" t="15323" r="11107" b="13722"/>
          <a:stretch/>
        </p:blipFill>
        <p:spPr>
          <a:xfrm>
            <a:off x="8403789" y="3884024"/>
            <a:ext cx="200659" cy="197011"/>
          </a:xfrm>
          <a:prstGeom prst="rect">
            <a:avLst/>
          </a:prstGeom>
        </p:spPr>
      </p:pic>
      <p:sp>
        <p:nvSpPr>
          <p:cNvPr id="19" name="BlokTextu 18">
            <a:extLst>
              <a:ext uri="{FF2B5EF4-FFF2-40B4-BE49-F238E27FC236}">
                <a16:creationId xmlns:a16="http://schemas.microsoft.com/office/drawing/2014/main" id="{71A13A8D-EDEC-4B48-853F-8B4D2DD92CC7}"/>
              </a:ext>
            </a:extLst>
          </p:cNvPr>
          <p:cNvSpPr txBox="1"/>
          <p:nvPr userDrawn="1"/>
        </p:nvSpPr>
        <p:spPr bwMode="gray">
          <a:xfrm>
            <a:off x="7488324" y="3055018"/>
            <a:ext cx="142061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b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b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</a:b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F8E0FE09-311A-4E6C-A611-EFA6323C0B80}"/>
              </a:ext>
            </a:extLst>
          </p:cNvPr>
          <p:cNvCxnSpPr/>
          <p:nvPr userDrawn="1"/>
        </p:nvCxnSpPr>
        <p:spPr>
          <a:xfrm>
            <a:off x="8280412" y="3838513"/>
            <a:ext cx="0" cy="2880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0360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1" y="8493"/>
            <a:ext cx="9144000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1476595" y="-957580"/>
            <a:ext cx="4606633" cy="7056784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4E85F62-BDC3-4F3C-9C72-68EB17DC3BFA}"/>
              </a:ext>
            </a:extLst>
          </p:cNvPr>
          <p:cNvGrpSpPr/>
          <p:nvPr userDrawn="1"/>
        </p:nvGrpSpPr>
        <p:grpSpPr>
          <a:xfrm>
            <a:off x="1398734" y="1285596"/>
            <a:ext cx="4745896" cy="2258262"/>
            <a:chOff x="822085" y="624896"/>
            <a:chExt cx="2845321" cy="1353902"/>
          </a:xfrm>
        </p:grpSpPr>
        <p:sp>
          <p:nvSpPr>
            <p:cNvPr id="13" name="BlokTextu 12">
              <a:extLst>
                <a:ext uri="{FF2B5EF4-FFF2-40B4-BE49-F238E27FC236}">
                  <a16:creationId xmlns:a16="http://schemas.microsoft.com/office/drawing/2014/main" id="{1C742A11-60C1-4238-B58B-BB3175130101}"/>
                </a:ext>
              </a:extLst>
            </p:cNvPr>
            <p:cNvSpPr txBox="1"/>
            <p:nvPr/>
          </p:nvSpPr>
          <p:spPr bwMode="gray">
            <a:xfrm>
              <a:off x="1090155" y="756365"/>
              <a:ext cx="552450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GO</a:t>
              </a:r>
            </a:p>
          </p:txBody>
        </p:sp>
        <p:sp>
          <p:nvSpPr>
            <p:cNvPr id="14" name="BlokTextu 13">
              <a:extLst>
                <a:ext uri="{FF2B5EF4-FFF2-40B4-BE49-F238E27FC236}">
                  <a16:creationId xmlns:a16="http://schemas.microsoft.com/office/drawing/2014/main" id="{2ECC442F-F03A-4550-B0F3-B2802C6A4A1A}"/>
                </a:ext>
              </a:extLst>
            </p:cNvPr>
            <p:cNvSpPr txBox="1"/>
            <p:nvPr/>
          </p:nvSpPr>
          <p:spPr bwMode="gray">
            <a:xfrm>
              <a:off x="1514059" y="624896"/>
              <a:ext cx="1028700" cy="10610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115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5" name="BlokTextu 14">
              <a:extLst>
                <a:ext uri="{FF2B5EF4-FFF2-40B4-BE49-F238E27FC236}">
                  <a16:creationId xmlns:a16="http://schemas.microsoft.com/office/drawing/2014/main" id="{78BC17FF-3588-4C41-914E-520D265FF46F}"/>
                </a:ext>
              </a:extLst>
            </p:cNvPr>
            <p:cNvSpPr txBox="1"/>
            <p:nvPr/>
          </p:nvSpPr>
          <p:spPr bwMode="gray">
            <a:xfrm>
              <a:off x="2003169" y="1168122"/>
              <a:ext cx="1416538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INSIGHT</a:t>
              </a:r>
            </a:p>
          </p:txBody>
        </p:sp>
        <p:sp>
          <p:nvSpPr>
            <p:cNvPr id="16" name="BlokTextu 15">
              <a:extLst>
                <a:ext uri="{FF2B5EF4-FFF2-40B4-BE49-F238E27FC236}">
                  <a16:creationId xmlns:a16="http://schemas.microsoft.com/office/drawing/2014/main" id="{189A10FC-D6B3-4F51-821E-2E6F38A5FC22}"/>
                </a:ext>
              </a:extLst>
            </p:cNvPr>
            <p:cNvSpPr txBox="1"/>
            <p:nvPr/>
          </p:nvSpPr>
          <p:spPr bwMode="gray">
            <a:xfrm>
              <a:off x="822085" y="1434494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2000" b="1">
                  <a:solidFill>
                    <a:schemeClr val="bg1">
                      <a:alpha val="40000"/>
                    </a:schemeClr>
                  </a:solidFill>
                  <a:latin typeface="Arial" pitchFamily="34" charset="0"/>
                  <a:cs typeface="Arial" pitchFamily="34" charset="0"/>
                </a:rPr>
                <a:t>RESEARCH</a:t>
              </a:r>
            </a:p>
          </p:txBody>
        </p:sp>
        <p:sp>
          <p:nvSpPr>
            <p:cNvPr id="17" name="BlokTextu 16">
              <a:extLst>
                <a:ext uri="{FF2B5EF4-FFF2-40B4-BE49-F238E27FC236}">
                  <a16:creationId xmlns:a16="http://schemas.microsoft.com/office/drawing/2014/main" id="{A3B37D4B-46BB-4BF4-BE67-E7650032A585}"/>
                </a:ext>
              </a:extLst>
            </p:cNvPr>
            <p:cNvSpPr txBox="1"/>
            <p:nvPr/>
          </p:nvSpPr>
          <p:spPr bwMode="gray">
            <a:xfrm>
              <a:off x="2143406" y="981619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defRPr sz="1600">
                  <a:solidFill>
                    <a:schemeClr val="bg1">
                      <a:alpha val="50000"/>
                    </a:schemeClr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sk-SK" sz="2000" b="1">
                  <a:solidFill>
                    <a:schemeClr val="bg1">
                      <a:alpha val="36000"/>
                    </a:schemeClr>
                  </a:solidFill>
                </a:rPr>
                <a:t>ANALYTICS</a:t>
              </a:r>
            </a:p>
          </p:txBody>
        </p:sp>
        <p:sp>
          <p:nvSpPr>
            <p:cNvPr id="18" name="BlokTextu 17">
              <a:extLst>
                <a:ext uri="{FF2B5EF4-FFF2-40B4-BE49-F238E27FC236}">
                  <a16:creationId xmlns:a16="http://schemas.microsoft.com/office/drawing/2014/main" id="{6E461671-1520-4E3D-BB7C-B1F571A623E9}"/>
                </a:ext>
              </a:extLst>
            </p:cNvPr>
            <p:cNvSpPr txBox="1"/>
            <p:nvPr/>
          </p:nvSpPr>
          <p:spPr bwMode="gray">
            <a:xfrm>
              <a:off x="1366379" y="1683562"/>
              <a:ext cx="1821008" cy="29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3200" b="1">
                  <a:solidFill>
                    <a:schemeClr val="bg1">
                      <a:alpha val="60000"/>
                    </a:schemeClr>
                  </a:solidFill>
                  <a:latin typeface="Arial" pitchFamily="34" charset="0"/>
                  <a:cs typeface="Arial" pitchFamily="34" charset="0"/>
                </a:rPr>
                <a:t>CONSULTING</a:t>
              </a:r>
            </a:p>
          </p:txBody>
        </p:sp>
      </p:grp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0697" y="280373"/>
            <a:ext cx="1464990" cy="347161"/>
          </a:xfrm>
          <a:prstGeom prst="rect">
            <a:avLst/>
          </a:prstGeom>
        </p:spPr>
      </p:pic>
      <p:sp>
        <p:nvSpPr>
          <p:cNvPr id="28" name="BlokTextu 27">
            <a:extLst>
              <a:ext uri="{FF2B5EF4-FFF2-40B4-BE49-F238E27FC236}">
                <a16:creationId xmlns:a16="http://schemas.microsoft.com/office/drawing/2014/main" id="{03AF6423-C74E-46C4-B7ED-A876A8117797}"/>
              </a:ext>
            </a:extLst>
          </p:cNvPr>
          <p:cNvSpPr txBox="1"/>
          <p:nvPr userDrawn="1"/>
        </p:nvSpPr>
        <p:spPr bwMode="gray">
          <a:xfrm>
            <a:off x="7451367" y="3069566"/>
            <a:ext cx="165892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endParaRPr lang="sk-SK" sz="10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+mj-cs"/>
            </a:endParaRP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sp>
        <p:nvSpPr>
          <p:cNvPr id="29" name="Zástupný objekt pre obrázok 2">
            <a:extLst>
              <a:ext uri="{FF2B5EF4-FFF2-40B4-BE49-F238E27FC236}">
                <a16:creationId xmlns:a16="http://schemas.microsoft.com/office/drawing/2014/main" id="{A00C82BC-7FE2-4539-B01D-527E9BE969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72363" y="915566"/>
            <a:ext cx="1047750" cy="126047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sk-SK"/>
              <a:t>Vlož fotku</a:t>
            </a:r>
          </a:p>
        </p:txBody>
      </p:sp>
      <p:sp>
        <p:nvSpPr>
          <p:cNvPr id="30" name="Zástupný objekt pre text 14">
            <a:extLst>
              <a:ext uri="{FF2B5EF4-FFF2-40B4-BE49-F238E27FC236}">
                <a16:creationId xmlns:a16="http://schemas.microsoft.com/office/drawing/2014/main" id="{3E8E99CA-C573-4AEA-A10D-237D6E7A8C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72938" y="2372881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Meno Priezvisko</a:t>
            </a:r>
          </a:p>
          <a:p>
            <a:pPr lvl="0"/>
            <a:endParaRPr lang="sk-SK"/>
          </a:p>
        </p:txBody>
      </p:sp>
      <p:sp>
        <p:nvSpPr>
          <p:cNvPr id="31" name="Zástupný objekt pre text 14">
            <a:extLst>
              <a:ext uri="{FF2B5EF4-FFF2-40B4-BE49-F238E27FC236}">
                <a16:creationId xmlns:a16="http://schemas.microsoft.com/office/drawing/2014/main" id="{36C1FD2C-A8D7-46F8-BE8F-8BE4196C8D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2938" y="2552649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Pozícia</a:t>
            </a:r>
          </a:p>
        </p:txBody>
      </p:sp>
      <p:sp>
        <p:nvSpPr>
          <p:cNvPr id="32" name="Zástupný objekt pre text 14">
            <a:extLst>
              <a:ext uri="{FF2B5EF4-FFF2-40B4-BE49-F238E27FC236}">
                <a16:creationId xmlns:a16="http://schemas.microsoft.com/office/drawing/2014/main" id="{1C9AFC43-F6EA-403C-92D4-440A9F932B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588" y="2744762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rgbClr val="F36F2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email@go4insight.com</a:t>
            </a:r>
          </a:p>
        </p:txBody>
      </p:sp>
      <p:pic>
        <p:nvPicPr>
          <p:cNvPr id="19" name="Obrázok 18">
            <a:hlinkClick r:id="rId3"/>
            <a:extLst>
              <a:ext uri="{FF2B5EF4-FFF2-40B4-BE49-F238E27FC236}">
                <a16:creationId xmlns:a16="http://schemas.microsoft.com/office/drawing/2014/main" id="{68A72D57-6FA7-43FF-9AD9-CBBDAD8A28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52320" y="3929395"/>
            <a:ext cx="642468" cy="174430"/>
          </a:xfrm>
          <a:prstGeom prst="rect">
            <a:avLst/>
          </a:prstGeom>
        </p:spPr>
      </p:pic>
      <p:pic>
        <p:nvPicPr>
          <p:cNvPr id="23" name="Obrázok 22" descr="Obrázok, na ktorom je ClipArt&#10;&#10;Automaticky generovaný popis">
            <a:extLst>
              <a:ext uri="{FF2B5EF4-FFF2-40B4-BE49-F238E27FC236}">
                <a16:creationId xmlns:a16="http://schemas.microsoft.com/office/drawing/2014/main" id="{665BA1A3-95D7-4DF9-A281-DE843D481F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2981" t="15323" r="11107" b="13722"/>
          <a:stretch/>
        </p:blipFill>
        <p:spPr>
          <a:xfrm>
            <a:off x="8367599" y="3930308"/>
            <a:ext cx="200659" cy="197011"/>
          </a:xfrm>
          <a:prstGeom prst="rect">
            <a:avLst/>
          </a:prstGeom>
        </p:spPr>
      </p:pic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C9DB6B31-8834-458C-A3EA-6C4F304A852D}"/>
              </a:ext>
            </a:extLst>
          </p:cNvPr>
          <p:cNvCxnSpPr/>
          <p:nvPr userDrawn="1"/>
        </p:nvCxnSpPr>
        <p:spPr>
          <a:xfrm>
            <a:off x="8244222" y="3884797"/>
            <a:ext cx="0" cy="2880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4524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ĺžnik 20">
            <a:extLst>
              <a:ext uri="{FF2B5EF4-FFF2-40B4-BE49-F238E27FC236}">
                <a16:creationId xmlns:a16="http://schemas.microsoft.com/office/drawing/2014/main" id="{96A95DCB-771E-425F-AF3A-0060FEAC5726}"/>
              </a:ext>
            </a:extLst>
          </p:cNvPr>
          <p:cNvSpPr/>
          <p:nvPr userDrawn="1"/>
        </p:nvSpPr>
        <p:spPr bwMode="gray">
          <a:xfrm>
            <a:off x="0" y="8493"/>
            <a:ext cx="9148239" cy="168947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dĺžnik: odstrihnutý jeden roh 19">
            <a:extLst>
              <a:ext uri="{FF2B5EF4-FFF2-40B4-BE49-F238E27FC236}">
                <a16:creationId xmlns:a16="http://schemas.microsoft.com/office/drawing/2014/main" id="{79E6E113-DFBA-4ABC-A442-EE769BAD3146}"/>
              </a:ext>
            </a:extLst>
          </p:cNvPr>
          <p:cNvSpPr/>
          <p:nvPr userDrawn="1"/>
        </p:nvSpPr>
        <p:spPr bwMode="gray">
          <a:xfrm rot="5400000">
            <a:off x="558493" y="-39477"/>
            <a:ext cx="4606633" cy="5220580"/>
          </a:xfrm>
          <a:prstGeom prst="snip1Rect">
            <a:avLst/>
          </a:prstGeom>
          <a:gradFill>
            <a:gsLst>
              <a:gs pos="0">
                <a:srgbClr val="F0AB00"/>
              </a:gs>
              <a:gs pos="69000">
                <a:srgbClr val="ED7D31"/>
              </a:gs>
            </a:gsLst>
            <a:lin ang="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00"/>
              </a:spcBef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4E85F62-BDC3-4F3C-9C72-68EB17DC3BFA}"/>
              </a:ext>
            </a:extLst>
          </p:cNvPr>
          <p:cNvGrpSpPr/>
          <p:nvPr userDrawn="1"/>
        </p:nvGrpSpPr>
        <p:grpSpPr>
          <a:xfrm>
            <a:off x="690344" y="1209797"/>
            <a:ext cx="4745896" cy="2258262"/>
            <a:chOff x="822085" y="624896"/>
            <a:chExt cx="2845321" cy="1353902"/>
          </a:xfrm>
        </p:grpSpPr>
        <p:sp>
          <p:nvSpPr>
            <p:cNvPr id="13" name="BlokTextu 12">
              <a:extLst>
                <a:ext uri="{FF2B5EF4-FFF2-40B4-BE49-F238E27FC236}">
                  <a16:creationId xmlns:a16="http://schemas.microsoft.com/office/drawing/2014/main" id="{1C742A11-60C1-4238-B58B-BB3175130101}"/>
                </a:ext>
              </a:extLst>
            </p:cNvPr>
            <p:cNvSpPr txBox="1"/>
            <p:nvPr/>
          </p:nvSpPr>
          <p:spPr bwMode="gray">
            <a:xfrm>
              <a:off x="1090155" y="756365"/>
              <a:ext cx="552450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GO</a:t>
              </a:r>
            </a:p>
          </p:txBody>
        </p:sp>
        <p:sp>
          <p:nvSpPr>
            <p:cNvPr id="14" name="BlokTextu 13">
              <a:extLst>
                <a:ext uri="{FF2B5EF4-FFF2-40B4-BE49-F238E27FC236}">
                  <a16:creationId xmlns:a16="http://schemas.microsoft.com/office/drawing/2014/main" id="{2ECC442F-F03A-4550-B0F3-B2802C6A4A1A}"/>
                </a:ext>
              </a:extLst>
            </p:cNvPr>
            <p:cNvSpPr txBox="1"/>
            <p:nvPr/>
          </p:nvSpPr>
          <p:spPr bwMode="gray">
            <a:xfrm>
              <a:off x="1514059" y="624896"/>
              <a:ext cx="1028700" cy="106100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115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5" name="BlokTextu 14">
              <a:extLst>
                <a:ext uri="{FF2B5EF4-FFF2-40B4-BE49-F238E27FC236}">
                  <a16:creationId xmlns:a16="http://schemas.microsoft.com/office/drawing/2014/main" id="{78BC17FF-3588-4C41-914E-520D265FF46F}"/>
                </a:ext>
              </a:extLst>
            </p:cNvPr>
            <p:cNvSpPr txBox="1"/>
            <p:nvPr/>
          </p:nvSpPr>
          <p:spPr bwMode="gray">
            <a:xfrm>
              <a:off x="2003169" y="1168122"/>
              <a:ext cx="1416538" cy="40594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4400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INSIGHT</a:t>
              </a:r>
            </a:p>
          </p:txBody>
        </p:sp>
        <p:sp>
          <p:nvSpPr>
            <p:cNvPr id="16" name="BlokTextu 15">
              <a:extLst>
                <a:ext uri="{FF2B5EF4-FFF2-40B4-BE49-F238E27FC236}">
                  <a16:creationId xmlns:a16="http://schemas.microsoft.com/office/drawing/2014/main" id="{189A10FC-D6B3-4F51-821E-2E6F38A5FC22}"/>
                </a:ext>
              </a:extLst>
            </p:cNvPr>
            <p:cNvSpPr txBox="1"/>
            <p:nvPr/>
          </p:nvSpPr>
          <p:spPr bwMode="gray">
            <a:xfrm>
              <a:off x="822085" y="1434494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2000" b="1">
                  <a:solidFill>
                    <a:schemeClr val="bg1">
                      <a:alpha val="40000"/>
                    </a:schemeClr>
                  </a:solidFill>
                  <a:latin typeface="Arial" pitchFamily="34" charset="0"/>
                  <a:cs typeface="Arial" pitchFamily="34" charset="0"/>
                </a:rPr>
                <a:t>RESEARCH</a:t>
              </a:r>
            </a:p>
          </p:txBody>
        </p:sp>
        <p:sp>
          <p:nvSpPr>
            <p:cNvPr id="17" name="BlokTextu 16">
              <a:extLst>
                <a:ext uri="{FF2B5EF4-FFF2-40B4-BE49-F238E27FC236}">
                  <a16:creationId xmlns:a16="http://schemas.microsoft.com/office/drawing/2014/main" id="{A3B37D4B-46BB-4BF4-BE67-E7650032A585}"/>
                </a:ext>
              </a:extLst>
            </p:cNvPr>
            <p:cNvSpPr txBox="1"/>
            <p:nvPr/>
          </p:nvSpPr>
          <p:spPr bwMode="gray">
            <a:xfrm>
              <a:off x="2143406" y="981619"/>
              <a:ext cx="1524000" cy="1845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spcBef>
                  <a:spcPts val="300"/>
                </a:spcBef>
                <a:defRPr sz="1600">
                  <a:solidFill>
                    <a:schemeClr val="bg1">
                      <a:alpha val="50000"/>
                    </a:schemeClr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sk-SK" sz="2000" b="1">
                  <a:solidFill>
                    <a:schemeClr val="bg1">
                      <a:alpha val="36000"/>
                    </a:schemeClr>
                  </a:solidFill>
                </a:rPr>
                <a:t>ANALYTICS</a:t>
              </a:r>
            </a:p>
          </p:txBody>
        </p:sp>
        <p:sp>
          <p:nvSpPr>
            <p:cNvPr id="18" name="BlokTextu 17">
              <a:extLst>
                <a:ext uri="{FF2B5EF4-FFF2-40B4-BE49-F238E27FC236}">
                  <a16:creationId xmlns:a16="http://schemas.microsoft.com/office/drawing/2014/main" id="{6E461671-1520-4E3D-BB7C-B1F571A623E9}"/>
                </a:ext>
              </a:extLst>
            </p:cNvPr>
            <p:cNvSpPr txBox="1"/>
            <p:nvPr/>
          </p:nvSpPr>
          <p:spPr bwMode="gray">
            <a:xfrm>
              <a:off x="1366379" y="1683562"/>
              <a:ext cx="1821008" cy="29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400"/>
                </a:spcBef>
              </a:pPr>
              <a:r>
                <a:rPr lang="sk-SK" sz="3200" b="1">
                  <a:solidFill>
                    <a:schemeClr val="bg1">
                      <a:alpha val="60000"/>
                    </a:schemeClr>
                  </a:solidFill>
                  <a:latin typeface="Arial" pitchFamily="34" charset="0"/>
                  <a:cs typeface="Arial" pitchFamily="34" charset="0"/>
                </a:rPr>
                <a:t>CONSULTING</a:t>
              </a:r>
            </a:p>
          </p:txBody>
        </p:sp>
      </p:grpSp>
      <p:sp>
        <p:nvSpPr>
          <p:cNvPr id="2" name="Obdĺžnik 1">
            <a:extLst>
              <a:ext uri="{FF2B5EF4-FFF2-40B4-BE49-F238E27FC236}">
                <a16:creationId xmlns:a16="http://schemas.microsoft.com/office/drawing/2014/main" id="{F51BC4EB-ED42-4991-86AA-AD6894EE926A}"/>
              </a:ext>
            </a:extLst>
          </p:cNvPr>
          <p:cNvSpPr/>
          <p:nvPr userDrawn="1"/>
        </p:nvSpPr>
        <p:spPr bwMode="gray">
          <a:xfrm>
            <a:off x="8604448" y="4874128"/>
            <a:ext cx="304491" cy="2693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Obrázok 21">
            <a:extLst>
              <a:ext uri="{FF2B5EF4-FFF2-40B4-BE49-F238E27FC236}">
                <a16:creationId xmlns:a16="http://schemas.microsoft.com/office/drawing/2014/main" id="{1954725B-1025-41C9-9884-C20371B43A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5218" y="280373"/>
            <a:ext cx="1464990" cy="347161"/>
          </a:xfrm>
          <a:prstGeom prst="rect">
            <a:avLst/>
          </a:prstGeom>
        </p:spPr>
      </p:pic>
      <p:sp>
        <p:nvSpPr>
          <p:cNvPr id="23" name="BlokTextu 22">
            <a:extLst>
              <a:ext uri="{FF2B5EF4-FFF2-40B4-BE49-F238E27FC236}">
                <a16:creationId xmlns:a16="http://schemas.microsoft.com/office/drawing/2014/main" id="{883D1A4D-C643-4704-BAF2-7216E83F95BA}"/>
              </a:ext>
            </a:extLst>
          </p:cNvPr>
          <p:cNvSpPr txBox="1"/>
          <p:nvPr userDrawn="1"/>
        </p:nvSpPr>
        <p:spPr bwMode="gray">
          <a:xfrm>
            <a:off x="7451367" y="3033562"/>
            <a:ext cx="165892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endParaRPr lang="sk-SK" sz="10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+mj-cs"/>
            </a:endParaRP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sp>
        <p:nvSpPr>
          <p:cNvPr id="24" name="Zástupný objekt pre obrázok 2">
            <a:extLst>
              <a:ext uri="{FF2B5EF4-FFF2-40B4-BE49-F238E27FC236}">
                <a16:creationId xmlns:a16="http://schemas.microsoft.com/office/drawing/2014/main" id="{2F2A144B-7D99-4FF1-A936-9E797C5F49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72363" y="879562"/>
            <a:ext cx="1047750" cy="126047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sk-SK"/>
              <a:t>Vlož fotku</a:t>
            </a:r>
          </a:p>
        </p:txBody>
      </p:sp>
      <p:sp>
        <p:nvSpPr>
          <p:cNvPr id="25" name="Zástupný objekt pre text 14">
            <a:extLst>
              <a:ext uri="{FF2B5EF4-FFF2-40B4-BE49-F238E27FC236}">
                <a16:creationId xmlns:a16="http://schemas.microsoft.com/office/drawing/2014/main" id="{56B3E3AA-BC44-42F5-B205-CB6BC68EB0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72938" y="2336877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Meno Priezvisko</a:t>
            </a:r>
          </a:p>
          <a:p>
            <a:pPr lvl="0"/>
            <a:endParaRPr lang="sk-SK"/>
          </a:p>
        </p:txBody>
      </p:sp>
      <p:sp>
        <p:nvSpPr>
          <p:cNvPr id="26" name="Zástupný objekt pre text 14">
            <a:extLst>
              <a:ext uri="{FF2B5EF4-FFF2-40B4-BE49-F238E27FC236}">
                <a16:creationId xmlns:a16="http://schemas.microsoft.com/office/drawing/2014/main" id="{08096189-42C2-4216-83BD-BE7152E0B2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72938" y="2516645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Pozícia</a:t>
            </a:r>
          </a:p>
        </p:txBody>
      </p:sp>
      <p:sp>
        <p:nvSpPr>
          <p:cNvPr id="27" name="Zástupný objekt pre text 14">
            <a:extLst>
              <a:ext uri="{FF2B5EF4-FFF2-40B4-BE49-F238E27FC236}">
                <a16:creationId xmlns:a16="http://schemas.microsoft.com/office/drawing/2014/main" id="{3689D54E-7652-40D5-A52E-426583CB07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66588" y="2708758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rgbClr val="F36F2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email@go4insight.com</a:t>
            </a:r>
          </a:p>
        </p:txBody>
      </p:sp>
      <p:sp>
        <p:nvSpPr>
          <p:cNvPr id="28" name="BlokTextu 27">
            <a:extLst>
              <a:ext uri="{FF2B5EF4-FFF2-40B4-BE49-F238E27FC236}">
                <a16:creationId xmlns:a16="http://schemas.microsoft.com/office/drawing/2014/main" id="{3B49CDAA-5AB1-4C1F-A4AE-F4B4A991FC0D}"/>
              </a:ext>
            </a:extLst>
          </p:cNvPr>
          <p:cNvSpPr txBox="1"/>
          <p:nvPr userDrawn="1"/>
        </p:nvSpPr>
        <p:spPr bwMode="gray">
          <a:xfrm>
            <a:off x="5815218" y="3033562"/>
            <a:ext cx="165892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400"/>
              </a:spcBef>
            </a:pP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Kýčerského</a:t>
            </a: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 5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811 05 Bratislava</a:t>
            </a: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Slovak </a:t>
            </a:r>
            <a:r>
              <a:rPr lang="sk-SK" sz="100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Republic</a:t>
            </a:r>
            <a:endParaRPr lang="sk-SK" sz="10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+mj-ea"/>
              <a:cs typeface="+mj-cs"/>
            </a:endParaRPr>
          </a:p>
          <a:p>
            <a:pPr>
              <a:spcBef>
                <a:spcPts val="400"/>
              </a:spcBef>
            </a:pPr>
            <a:r>
              <a:rPr lang="sk-SK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+mj-cs"/>
              </a:rPr>
              <a:t>www.go4insight.com</a:t>
            </a:r>
          </a:p>
        </p:txBody>
      </p:sp>
      <p:sp>
        <p:nvSpPr>
          <p:cNvPr id="29" name="Zástupný objekt pre obrázok 2">
            <a:extLst>
              <a:ext uri="{FF2B5EF4-FFF2-40B4-BE49-F238E27FC236}">
                <a16:creationId xmlns:a16="http://schemas.microsoft.com/office/drawing/2014/main" id="{51D111D7-FDC7-4D4C-B27B-ACC65123ADF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836214" y="879562"/>
            <a:ext cx="1047750" cy="126047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sk-SK"/>
              <a:t>Vlož fotku</a:t>
            </a:r>
          </a:p>
        </p:txBody>
      </p:sp>
      <p:sp>
        <p:nvSpPr>
          <p:cNvPr id="30" name="Zástupný objekt pre text 14">
            <a:extLst>
              <a:ext uri="{FF2B5EF4-FFF2-40B4-BE49-F238E27FC236}">
                <a16:creationId xmlns:a16="http://schemas.microsoft.com/office/drawing/2014/main" id="{9CBF47E4-2773-4D10-AC96-8B3751111B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36789" y="2336877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Meno Priezvisko</a:t>
            </a:r>
          </a:p>
          <a:p>
            <a:pPr lvl="0"/>
            <a:endParaRPr lang="sk-SK"/>
          </a:p>
        </p:txBody>
      </p:sp>
      <p:sp>
        <p:nvSpPr>
          <p:cNvPr id="31" name="Zástupný objekt pre text 14">
            <a:extLst>
              <a:ext uri="{FF2B5EF4-FFF2-40B4-BE49-F238E27FC236}">
                <a16:creationId xmlns:a16="http://schemas.microsoft.com/office/drawing/2014/main" id="{47E61F86-B95F-4D93-A389-91578C141A0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36789" y="2516645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Pozícia</a:t>
            </a:r>
          </a:p>
        </p:txBody>
      </p:sp>
      <p:sp>
        <p:nvSpPr>
          <p:cNvPr id="32" name="Zástupný objekt pre text 14">
            <a:extLst>
              <a:ext uri="{FF2B5EF4-FFF2-40B4-BE49-F238E27FC236}">
                <a16:creationId xmlns:a16="http://schemas.microsoft.com/office/drawing/2014/main" id="{2F39CB33-773B-4165-88FA-F425693FCF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0439" y="2708758"/>
            <a:ext cx="1578850" cy="100335"/>
          </a:xfrm>
          <a:prstGeom prst="rect">
            <a:avLst/>
          </a:prstGeom>
        </p:spPr>
        <p:txBody>
          <a:bodyPr t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="1">
                <a:solidFill>
                  <a:srgbClr val="F36F2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sk-SK"/>
              <a:t>email@go4insight.com</a:t>
            </a:r>
          </a:p>
        </p:txBody>
      </p:sp>
      <p:pic>
        <p:nvPicPr>
          <p:cNvPr id="33" name="Obrázok 32">
            <a:hlinkClick r:id="rId3"/>
            <a:extLst>
              <a:ext uri="{FF2B5EF4-FFF2-40B4-BE49-F238E27FC236}">
                <a16:creationId xmlns:a16="http://schemas.microsoft.com/office/drawing/2014/main" id="{ADB8EA22-B2E9-48D3-9904-3582C7BD693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15218" y="3916581"/>
            <a:ext cx="642468" cy="174430"/>
          </a:xfrm>
          <a:prstGeom prst="rect">
            <a:avLst/>
          </a:prstGeom>
        </p:spPr>
      </p:pic>
      <p:pic>
        <p:nvPicPr>
          <p:cNvPr id="34" name="Obrázok 33" descr="Obrázok, na ktorom je ClipArt&#10;&#10;Automaticky generovaný popis">
            <a:extLst>
              <a:ext uri="{FF2B5EF4-FFF2-40B4-BE49-F238E27FC236}">
                <a16:creationId xmlns:a16="http://schemas.microsoft.com/office/drawing/2014/main" id="{461AC8DC-9C67-4635-A258-7B6DC61849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2981" t="15323" r="11107" b="13722"/>
          <a:stretch/>
        </p:blipFill>
        <p:spPr>
          <a:xfrm>
            <a:off x="6730497" y="3917494"/>
            <a:ext cx="200659" cy="197011"/>
          </a:xfrm>
          <a:prstGeom prst="rect">
            <a:avLst/>
          </a:prstGeom>
        </p:spPr>
      </p:pic>
      <p:cxnSp>
        <p:nvCxnSpPr>
          <p:cNvPr id="35" name="Rovná spojnica 34">
            <a:extLst>
              <a:ext uri="{FF2B5EF4-FFF2-40B4-BE49-F238E27FC236}">
                <a16:creationId xmlns:a16="http://schemas.microsoft.com/office/drawing/2014/main" id="{3AD5E5FF-C670-402B-8DB8-A556D6A455BB}"/>
              </a:ext>
            </a:extLst>
          </p:cNvPr>
          <p:cNvCxnSpPr/>
          <p:nvPr userDrawn="1"/>
        </p:nvCxnSpPr>
        <p:spPr>
          <a:xfrm>
            <a:off x="6607120" y="3871983"/>
            <a:ext cx="0" cy="2880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82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add headline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89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556379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10" name="Object 9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23410" y="1275570"/>
            <a:ext cx="849674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410" y="915521"/>
            <a:ext cx="8497180" cy="2880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4803552"/>
            <a:ext cx="8496418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</p:spTree>
    <p:extLst>
      <p:ext uri="{BB962C8B-B14F-4D97-AF65-F5344CB8AC3E}">
        <p14:creationId xmlns:p14="http://schemas.microsoft.com/office/powerpoint/2010/main" val="3917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1" y="1275570"/>
            <a:ext cx="41765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44010" y="1275570"/>
            <a:ext cx="41765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044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20"/>
            <a:ext cx="8497180" cy="28804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23410" y="1275570"/>
            <a:ext cx="2735703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03809" y="1276350"/>
            <a:ext cx="2736381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 hasCustomPrompt="1"/>
          </p:nvPr>
        </p:nvSpPr>
        <p:spPr>
          <a:xfrm>
            <a:off x="6084210" y="1276350"/>
            <a:ext cx="2736380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3216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3765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323411" y="1275570"/>
            <a:ext cx="2016280" cy="345676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7" hasCustomPrompt="1"/>
          </p:nvPr>
        </p:nvSpPr>
        <p:spPr>
          <a:xfrm>
            <a:off x="2483711" y="1275570"/>
            <a:ext cx="2016279" cy="345598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8" hasCustomPrompt="1"/>
          </p:nvPr>
        </p:nvSpPr>
        <p:spPr>
          <a:xfrm>
            <a:off x="4644010" y="1275570"/>
            <a:ext cx="2016280" cy="345520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6804310" y="1275570"/>
            <a:ext cx="2016280" cy="3454428"/>
          </a:xfrm>
        </p:spPr>
        <p:txBody>
          <a:bodyPr/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US"/>
              <a:t>Click to add headline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23410" y="915566"/>
            <a:ext cx="8496740" cy="2882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600"/>
              </a:spcBef>
              <a:buNone/>
              <a:defRPr lang="en-GB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600"/>
              </a:spcBef>
              <a:buNone/>
              <a:defRPr lang="de-DE" sz="1800" kern="1200" noProof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23528" y="4803552"/>
            <a:ext cx="8496300" cy="144462"/>
          </a:xfrm>
        </p:spPr>
        <p:txBody>
          <a:bodyPr tIns="0" bIns="3600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lang="de-DE" sz="800" kern="1200" baseline="0" noProof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en-US"/>
              <a:t>Click to add source information</a:t>
            </a:r>
          </a:p>
        </p:txBody>
      </p:sp>
    </p:spTree>
    <p:extLst>
      <p:ext uri="{BB962C8B-B14F-4D97-AF65-F5344CB8AC3E}">
        <p14:creationId xmlns:p14="http://schemas.microsoft.com/office/powerpoint/2010/main" val="332127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hyperlink" Target="http://www.google.sk/url?sa=i&amp;rct=j&amp;q=&amp;esrc=s&amp;frm=1&amp;source=images&amp;cd=&amp;cad=rja&amp;uact=8&amp;docid=Jq6x5QVfCryZqM&amp;tbnid=l0adCp5C7al4pM:&amp;ved=0CAUQjRw&amp;url=http://rno.sk/potravinarska-komora-slovenska-vita-vysledky-hodnotenia-rizika-aspartamu/&amp;ei=ZglyU9XFGIrf4QSR0YHQCw&amp;bvm=bv.66330100,d.ZGU&amp;psig=AFQjCNGvUaKMMqMh33rwpcWz6eyAc59OcA&amp;ust=1400068836490828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image" Target="../media/image8.jpeg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27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ags" Target="../tags/tag12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36.xml"/><Relationship Id="rId16" Type="http://schemas.openxmlformats.org/officeDocument/2006/relationships/tags" Target="../tags/tag15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ags" Target="../tags/tag14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467236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53" imgH="353" progId="TCLayout.ActiveDocument.1">
                  <p:embed/>
                </p:oleObj>
              </mc:Choice>
              <mc:Fallback>
                <p:oleObj name="think-cell Slide" r:id="rId22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6408889" cy="57608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headline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6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8" indent="0">
              <a:tabLst/>
            </a:pP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©</a:t>
            </a:r>
            <a:r>
              <a:rPr lang="en-US" sz="800" noProof="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Go4insight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|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Podiel vystavenia výrobkov pod privátnou značkou 2026 </a:t>
            </a:r>
            <a:endParaRPr lang="en-US" sz="800" noProof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VCT_Marker_ID_4" hidden="1"/>
          <p:cNvSpPr/>
          <p:nvPr>
            <p:custDataLst>
              <p:tags r:id="rId21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de-DE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Picture 2" descr="http://rno.sk/wp-content/uploads/sites/11/2013/12/PKS-logoRGB-260x208.gif">
            <a:hlinkClick r:id="rId24"/>
          </p:cNvPr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4480" y="239866"/>
            <a:ext cx="608983" cy="48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Obrázok 87">
            <a:extLst>
              <a:ext uri="{FF2B5EF4-FFF2-40B4-BE49-F238E27FC236}">
                <a16:creationId xmlns:a16="http://schemas.microsoft.com/office/drawing/2014/main" id="{6D0D07AB-2972-4860-85D6-A88D1766AB61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733589" y="351722"/>
            <a:ext cx="1130864" cy="26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3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84" r:id="rId3"/>
    <p:sldLayoutId id="2147483659" r:id="rId4"/>
    <p:sldLayoutId id="2147483654" r:id="rId5"/>
    <p:sldLayoutId id="2147483650" r:id="rId6"/>
    <p:sldLayoutId id="2147483652" r:id="rId7"/>
    <p:sldLayoutId id="2147483678" r:id="rId8"/>
    <p:sldLayoutId id="2147483685" r:id="rId9"/>
    <p:sldLayoutId id="2147483686" r:id="rId10"/>
    <p:sldLayoutId id="2147483680" r:id="rId11"/>
    <p:sldLayoutId id="2147483664" r:id="rId12"/>
    <p:sldLayoutId id="2147483668" r:id="rId13"/>
    <p:sldLayoutId id="2147483670" r:id="rId14"/>
    <p:sldLayoutId id="2147483736" r:id="rId15"/>
    <p:sldLayoutId id="2147483740" r:id="rId16"/>
    <p:sldLayoutId id="2147483741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53" imgH="353" progId="TCLayout.ActiveDocument.1">
                  <p:embed/>
                </p:oleObj>
              </mc:Choice>
              <mc:Fallback>
                <p:oleObj name="think-cell Slide" r:id="rId22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6408889" cy="57608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headline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6"/>
            <a:r>
              <a:rPr lang="en-US" noProof="0"/>
              <a:t>Eighth level</a:t>
            </a:r>
          </a:p>
          <a:p>
            <a:pPr lvl="8"/>
            <a:r>
              <a:rPr lang="en-US" noProof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fld id="{FCBC2E87-33EB-478A-988F-F7C865AFDA8A}" type="slidenum">
              <a:rPr lang="en-US" sz="800" smtClean="0">
                <a:solidFill>
                  <a:schemeClr val="bg2"/>
                </a:solidFill>
                <a:latin typeface="Arial" pitchFamily="34" charset="0"/>
              </a:rPr>
              <a:t>‹#›</a:t>
            </a:fld>
            <a:endParaRPr lang="en-US" sz="8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4" name="VCT_Marker_ID_4" hidden="1"/>
          <p:cNvSpPr/>
          <p:nvPr>
            <p:custDataLst>
              <p:tags r:id="rId21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de-DE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Obrázok 86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054" y="303526"/>
            <a:ext cx="1063418" cy="252000"/>
          </a:xfrm>
          <a:prstGeom prst="rect">
            <a:avLst/>
          </a:prstGeom>
        </p:spPr>
      </p:pic>
      <p:sp>
        <p:nvSpPr>
          <p:cNvPr id="88" name="Rechteck 13">
            <a:extLst>
              <a:ext uri="{FF2B5EF4-FFF2-40B4-BE49-F238E27FC236}">
                <a16:creationId xmlns:a16="http://schemas.microsoft.com/office/drawing/2014/main" id="{BCD644EF-1570-4EC1-B2F7-327B5A3CBFCF}"/>
              </a:ext>
            </a:extLst>
          </p:cNvPr>
          <p:cNvSpPr/>
          <p:nvPr userDrawn="1"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8" indent="0">
              <a:tabLst/>
            </a:pP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©</a:t>
            </a:r>
            <a:r>
              <a:rPr lang="en-US" sz="800" noProof="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Go4insight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|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Podiel vystavenia výrobkov pod privátnou značkou 2026 | Záverečná správa | Apríl 2026</a:t>
            </a:r>
            <a:endParaRPr lang="en-US" sz="800" noProof="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507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9" r:id="rId15"/>
    <p:sldLayoutId id="2147483720" r:id="rId16"/>
    <p:sldLayoutId id="2147483723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511408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7" imgW="353" imgH="353" progId="TCLayout.ActiveDocument.1">
                  <p:embed/>
                </p:oleObj>
              </mc:Choice>
              <mc:Fallback>
                <p:oleObj name="think-cell Folie" r:id="rId17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 userDrawn="1"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 userDrawn="1"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 userDrawn="1"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 userDrawn="1"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 userDrawn="1"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 userDrawn="1"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 userDrawn="1"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 userDrawn="1"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194256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 userDrawn="1"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 userDrawn="1"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 userDrawn="1"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 userDrawn="1"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 userDrawn="1"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 userDrawn="1"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 userDrawn="1"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 userDrawn="1"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 userDrawn="1"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 userDrawn="1"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 userDrawn="1"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 userDrawn="1"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 userDrawn="1"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 userDrawn="1"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 userDrawn="1"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 userDrawn="1"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 userDrawn="1"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 userDrawn="1"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 userDrawn="1"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fld id="{FCBC2E87-33EB-478A-988F-F7C865AFDA8A}" type="slidenum">
              <a:rPr lang="en-US" sz="8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‹#›</a:t>
            </a:fld>
            <a:endParaRPr lang="en-US" sz="800">
              <a:solidFill>
                <a:schemeClr val="bg1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4" name="VCT_Marker_ID_4" hidden="1"/>
          <p:cNvSpPr/>
          <p:nvPr>
            <p:custDataLst>
              <p:tags r:id="rId14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la-Latn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VctSubjectTitle_ID_6" hidden="1"/>
          <p:cNvSpPr txBox="1"/>
          <p:nvPr>
            <p:custDataLst>
              <p:tags r:id="rId15"/>
            </p:custDataLst>
          </p:nvPr>
        </p:nvSpPr>
        <p:spPr bwMode="gray">
          <a:xfrm>
            <a:off x="323411" y="1420813"/>
            <a:ext cx="4806667" cy="24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/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1600" b="1" i="0">
                <a:solidFill>
                  <a:schemeClr val="dk1"/>
                </a:solidFill>
                <a:latin typeface="Arial"/>
                <a:cs typeface="Arial" pitchFamily="34" charset="0"/>
              </a:rPr>
              <a:t>Chart Title</a:t>
            </a:r>
            <a:endParaRPr lang="en-GB" sz="1600" b="1" i="0" err="1">
              <a:solidFill>
                <a:schemeClr val="dk1"/>
              </a:solidFill>
              <a:latin typeface="Arial"/>
              <a:cs typeface="Arial" pitchFamily="34" charset="0"/>
            </a:endParaRPr>
          </a:p>
        </p:txBody>
      </p:sp>
      <p:sp>
        <p:nvSpPr>
          <p:cNvPr id="7" name="VctFootnote_ID_7" hidden="1"/>
          <p:cNvSpPr txBox="1"/>
          <p:nvPr>
            <p:custDataLst>
              <p:tags r:id="rId16"/>
            </p:custDataLst>
          </p:nvPr>
        </p:nvSpPr>
        <p:spPr bwMode="gray">
          <a:xfrm>
            <a:off x="323411" y="6437313"/>
            <a:ext cx="6408889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/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1000" b="0" i="0">
                <a:solidFill>
                  <a:schemeClr val="dk1"/>
                </a:solidFill>
                <a:latin typeface="Arial"/>
                <a:cs typeface="Arial" pitchFamily="34" charset="0"/>
              </a:rPr>
              <a:t>*	Footnote</a:t>
            </a:r>
            <a:endParaRPr lang="en-GB" sz="1000" b="0" i="0" err="1">
              <a:solidFill>
                <a:schemeClr val="dk1"/>
              </a:solidFill>
              <a:latin typeface="Arial"/>
              <a:cs typeface="Arial" pitchFamily="34" charset="0"/>
            </a:endParaRP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007011B2-83FF-4C7A-AFA1-97076FF48C21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773726" y="365007"/>
            <a:ext cx="1086975" cy="257582"/>
          </a:xfrm>
          <a:prstGeom prst="rect">
            <a:avLst/>
          </a:prstGeom>
        </p:spPr>
      </p:pic>
      <p:sp>
        <p:nvSpPr>
          <p:cNvPr id="2" name="Obdĺžnik 1">
            <a:extLst>
              <a:ext uri="{FF2B5EF4-FFF2-40B4-BE49-F238E27FC236}">
                <a16:creationId xmlns:a16="http://schemas.microsoft.com/office/drawing/2014/main" id="{C9118925-8E7B-473C-8B4F-F865D2B92FA5}"/>
              </a:ext>
            </a:extLst>
          </p:cNvPr>
          <p:cNvSpPr/>
          <p:nvPr userDrawn="1"/>
        </p:nvSpPr>
        <p:spPr bwMode="gray">
          <a:xfrm>
            <a:off x="6336196" y="231490"/>
            <a:ext cx="1188208" cy="4680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r>
              <a:rPr lang="sk-SK" sz="16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LOGO</a:t>
            </a:r>
          </a:p>
        </p:txBody>
      </p:sp>
      <p:sp>
        <p:nvSpPr>
          <p:cNvPr id="87" name="Rechteck 13">
            <a:extLst>
              <a:ext uri="{FF2B5EF4-FFF2-40B4-BE49-F238E27FC236}">
                <a16:creationId xmlns:a16="http://schemas.microsoft.com/office/drawing/2014/main" id="{5AA00CFD-0C69-4C9E-B2EC-C769AC7DE5A6}"/>
              </a:ext>
            </a:extLst>
          </p:cNvPr>
          <p:cNvSpPr/>
          <p:nvPr userDrawn="1"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8" indent="0">
              <a:tabLst/>
            </a:pP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©</a:t>
            </a:r>
            <a:r>
              <a:rPr lang="en-US" sz="800" noProof="0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Go4insight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|</a:t>
            </a:r>
            <a:r>
              <a:rPr lang="en-US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 </a:t>
            </a:r>
            <a:r>
              <a:rPr lang="sk-SK" sz="800" noProof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34" charset="0"/>
              </a:rPr>
              <a:t>Podiel vystavenia výrobkov pod privátnou značkou 2026 | Záverečná správa | Apríl 2026</a:t>
            </a:r>
            <a:endParaRPr lang="en-US" sz="800" noProof="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674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1800" b="0" i="0" kern="1200" smtClean="0">
          <a:gradFill>
            <a:gsLst>
              <a:gs pos="57000">
                <a:srgbClr val="F36F21"/>
              </a:gs>
              <a:gs pos="0">
                <a:srgbClr val="F0AB00"/>
              </a:gs>
            </a:gsLst>
            <a:lin ang="10800000" scaled="1"/>
          </a:gradFill>
          <a:effectLst/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lang="sk-SK" sz="1600" b="0" i="0" kern="1200" smtClean="0">
          <a:solidFill>
            <a:schemeClr val="tx1">
              <a:lumMod val="75000"/>
              <a:lumOff val="25000"/>
            </a:schemeClr>
          </a:solidFill>
          <a:effectLst/>
          <a:latin typeface="Arial" pitchFamily="34" charset="0"/>
          <a:ea typeface="+mn-ea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chart" Target="../charts/chart37.xml"/><Relationship Id="rId7" Type="http://schemas.openxmlformats.org/officeDocument/2006/relationships/image" Target="../media/image20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4.xml"/><Relationship Id="rId6" Type="http://schemas.openxmlformats.org/officeDocument/2006/relationships/image" Target="../media/image19.png"/><Relationship Id="rId11" Type="http://schemas.openxmlformats.org/officeDocument/2006/relationships/image" Target="../media/image25.png"/><Relationship Id="rId5" Type="http://schemas.openxmlformats.org/officeDocument/2006/relationships/image" Target="../media/image18.png"/><Relationship Id="rId10" Type="http://schemas.openxmlformats.org/officeDocument/2006/relationships/image" Target="../media/image24.jpe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tags" Target="../tags/tag18.xml"/><Relationship Id="rId7" Type="http://schemas.openxmlformats.org/officeDocument/2006/relationships/image" Target="../media/image12.sv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6.jpeg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15.svg"/><Relationship Id="rId4" Type="http://schemas.openxmlformats.org/officeDocument/2006/relationships/tags" Target="../tags/tag19.xml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13" Type="http://schemas.openxmlformats.org/officeDocument/2006/relationships/chart" Target="../charts/chart13.xml"/><Relationship Id="rId18" Type="http://schemas.openxmlformats.org/officeDocument/2006/relationships/image" Target="../media/image20.png"/><Relationship Id="rId26" Type="http://schemas.openxmlformats.org/officeDocument/2006/relationships/image" Target="../media/image26.png"/><Relationship Id="rId3" Type="http://schemas.openxmlformats.org/officeDocument/2006/relationships/chart" Target="../charts/chart3.xml"/><Relationship Id="rId21" Type="http://schemas.openxmlformats.org/officeDocument/2006/relationships/image" Target="../media/image23.png"/><Relationship Id="rId7" Type="http://schemas.openxmlformats.org/officeDocument/2006/relationships/chart" Target="../charts/chart7.xml"/><Relationship Id="rId12" Type="http://schemas.openxmlformats.org/officeDocument/2006/relationships/chart" Target="../charts/chart12.xml"/><Relationship Id="rId17" Type="http://schemas.openxmlformats.org/officeDocument/2006/relationships/image" Target="../media/image19.png"/><Relationship Id="rId25" Type="http://schemas.openxmlformats.org/officeDocument/2006/relationships/image" Target="../media/image25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18.png"/><Relationship Id="rId20" Type="http://schemas.openxmlformats.org/officeDocument/2006/relationships/image" Target="../media/image22.jpeg"/><Relationship Id="rId29" Type="http://schemas.openxmlformats.org/officeDocument/2006/relationships/chart" Target="../charts/chart18.xml"/><Relationship Id="rId1" Type="http://schemas.openxmlformats.org/officeDocument/2006/relationships/tags" Target="../tags/tag22.xml"/><Relationship Id="rId6" Type="http://schemas.openxmlformats.org/officeDocument/2006/relationships/chart" Target="../charts/chart6.xml"/><Relationship Id="rId11" Type="http://schemas.openxmlformats.org/officeDocument/2006/relationships/chart" Target="../charts/chart11.xml"/><Relationship Id="rId24" Type="http://schemas.openxmlformats.org/officeDocument/2006/relationships/image" Target="../media/image24.jpeg"/><Relationship Id="rId32" Type="http://schemas.openxmlformats.org/officeDocument/2006/relationships/chart" Target="../charts/chart20.xml"/><Relationship Id="rId5" Type="http://schemas.openxmlformats.org/officeDocument/2006/relationships/chart" Target="../charts/chart5.xml"/><Relationship Id="rId15" Type="http://schemas.openxmlformats.org/officeDocument/2006/relationships/image" Target="../media/image17.png"/><Relationship Id="rId23" Type="http://schemas.openxmlformats.org/officeDocument/2006/relationships/chart" Target="../charts/chart16.xml"/><Relationship Id="rId28" Type="http://schemas.openxmlformats.org/officeDocument/2006/relationships/chart" Target="../charts/chart17.xml"/><Relationship Id="rId10" Type="http://schemas.openxmlformats.org/officeDocument/2006/relationships/chart" Target="../charts/chart10.xml"/><Relationship Id="rId19" Type="http://schemas.openxmlformats.org/officeDocument/2006/relationships/image" Target="../media/image21.png"/><Relationship Id="rId31" Type="http://schemas.openxmlformats.org/officeDocument/2006/relationships/chart" Target="../charts/chart19.xml"/><Relationship Id="rId4" Type="http://schemas.openxmlformats.org/officeDocument/2006/relationships/chart" Target="../charts/chart4.xml"/><Relationship Id="rId9" Type="http://schemas.openxmlformats.org/officeDocument/2006/relationships/chart" Target="../charts/chart9.xml"/><Relationship Id="rId14" Type="http://schemas.openxmlformats.org/officeDocument/2006/relationships/chart" Target="../charts/chart14.xml"/><Relationship Id="rId22" Type="http://schemas.openxmlformats.org/officeDocument/2006/relationships/chart" Target="../charts/chart15.xml"/><Relationship Id="rId27" Type="http://schemas.openxmlformats.org/officeDocument/2006/relationships/image" Target="../media/image27.jpeg"/><Relationship Id="rId30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13" Type="http://schemas.openxmlformats.org/officeDocument/2006/relationships/image" Target="../media/image28.png"/><Relationship Id="rId18" Type="http://schemas.openxmlformats.org/officeDocument/2006/relationships/chart" Target="../charts/chart26.xml"/><Relationship Id="rId3" Type="http://schemas.openxmlformats.org/officeDocument/2006/relationships/tags" Target="../tags/tag25.xml"/><Relationship Id="rId7" Type="http://schemas.openxmlformats.org/officeDocument/2006/relationships/slideLayout" Target="../slideLayouts/slideLayout5.xml"/><Relationship Id="rId12" Type="http://schemas.openxmlformats.org/officeDocument/2006/relationships/image" Target="../media/image19.png"/><Relationship Id="rId17" Type="http://schemas.openxmlformats.org/officeDocument/2006/relationships/image" Target="../media/image20.png"/><Relationship Id="rId2" Type="http://schemas.openxmlformats.org/officeDocument/2006/relationships/tags" Target="../tags/tag24.xml"/><Relationship Id="rId16" Type="http://schemas.openxmlformats.org/officeDocument/2006/relationships/image" Target="../media/image18.png"/><Relationship Id="rId20" Type="http://schemas.openxmlformats.org/officeDocument/2006/relationships/image" Target="../media/image23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chart" Target="../charts/chart23.xml"/><Relationship Id="rId5" Type="http://schemas.openxmlformats.org/officeDocument/2006/relationships/tags" Target="../tags/tag27.xml"/><Relationship Id="rId15" Type="http://schemas.openxmlformats.org/officeDocument/2006/relationships/chart" Target="../charts/chart25.xml"/><Relationship Id="rId10" Type="http://schemas.openxmlformats.org/officeDocument/2006/relationships/chart" Target="../charts/chart22.xml"/><Relationship Id="rId19" Type="http://schemas.openxmlformats.org/officeDocument/2006/relationships/image" Target="../media/image22.jpeg"/><Relationship Id="rId4" Type="http://schemas.openxmlformats.org/officeDocument/2006/relationships/tags" Target="../tags/tag26.xml"/><Relationship Id="rId9" Type="http://schemas.openxmlformats.org/officeDocument/2006/relationships/image" Target="../media/image17.png"/><Relationship Id="rId14" Type="http://schemas.openxmlformats.org/officeDocument/2006/relationships/chart" Target="../charts/chart2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tags" Target="../tags/tag31.xml"/><Relationship Id="rId7" Type="http://schemas.openxmlformats.org/officeDocument/2006/relationships/chart" Target="../charts/chart29.xml"/><Relationship Id="rId12" Type="http://schemas.openxmlformats.org/officeDocument/2006/relationships/image" Target="../media/image27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chart" Target="../charts/chart28.xml"/><Relationship Id="rId11" Type="http://schemas.openxmlformats.org/officeDocument/2006/relationships/image" Target="../media/image26.png"/><Relationship Id="rId5" Type="http://schemas.openxmlformats.org/officeDocument/2006/relationships/chart" Target="../charts/chart27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1.xml"/><Relationship Id="rId3" Type="http://schemas.openxmlformats.org/officeDocument/2006/relationships/tags" Target="../tags/tag34.xml"/><Relationship Id="rId7" Type="http://schemas.openxmlformats.org/officeDocument/2006/relationships/image" Target="../media/image32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36.xml"/><Relationship Id="rId10" Type="http://schemas.openxmlformats.org/officeDocument/2006/relationships/image" Target="../media/image33.png"/><Relationship Id="rId4" Type="http://schemas.openxmlformats.org/officeDocument/2006/relationships/tags" Target="../tags/tag35.xml"/><Relationship Id="rId9" Type="http://schemas.openxmlformats.org/officeDocument/2006/relationships/chart" Target="../charts/chart3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chart" Target="../charts/chart36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chart" Target="../charts/chart35.xml"/><Relationship Id="rId5" Type="http://schemas.openxmlformats.org/officeDocument/2006/relationships/tags" Target="../tags/tag41.xml"/><Relationship Id="rId10" Type="http://schemas.openxmlformats.org/officeDocument/2006/relationships/chart" Target="../charts/chart34.xml"/><Relationship Id="rId4" Type="http://schemas.openxmlformats.org/officeDocument/2006/relationships/tags" Target="../tags/tag40.xml"/><Relationship Id="rId9" Type="http://schemas.openxmlformats.org/officeDocument/2006/relationships/chart" Target="../charts/char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3C834748-12AF-1D2F-4613-A995F631E3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816215"/>
            <a:ext cx="9144000" cy="3974734"/>
          </a:xfrm>
          <a:prstGeom prst="rect">
            <a:avLst/>
          </a:prstGeom>
        </p:spPr>
      </p:pic>
      <p:sp>
        <p:nvSpPr>
          <p:cNvPr id="23" name="Obdĺžnik 22">
            <a:extLst>
              <a:ext uri="{FF2B5EF4-FFF2-40B4-BE49-F238E27FC236}">
                <a16:creationId xmlns:a16="http://schemas.microsoft.com/office/drawing/2014/main" id="{DD48F009-4514-409D-BEE9-17CA30F90F50}"/>
              </a:ext>
            </a:extLst>
          </p:cNvPr>
          <p:cNvSpPr/>
          <p:nvPr/>
        </p:nvSpPr>
        <p:spPr bwMode="gray">
          <a:xfrm>
            <a:off x="2223477" y="818356"/>
            <a:ext cx="1011600" cy="39725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Voľný tvar: obrazec 11">
            <a:extLst>
              <a:ext uri="{FF2B5EF4-FFF2-40B4-BE49-F238E27FC236}">
                <a16:creationId xmlns:a16="http://schemas.microsoft.com/office/drawing/2014/main" id="{0ABA7B42-8D39-4FA2-B382-FB451375371D}"/>
              </a:ext>
            </a:extLst>
          </p:cNvPr>
          <p:cNvSpPr/>
          <p:nvPr/>
        </p:nvSpPr>
        <p:spPr bwMode="gray">
          <a:xfrm>
            <a:off x="-4160" y="816214"/>
            <a:ext cx="2228239" cy="2796811"/>
          </a:xfrm>
          <a:custGeom>
            <a:avLst/>
            <a:gdLst>
              <a:gd name="connsiteX0" fmla="*/ 1866900 w 2333625"/>
              <a:gd name="connsiteY0" fmla="*/ 0 h 2838450"/>
              <a:gd name="connsiteX1" fmla="*/ 0 w 2333625"/>
              <a:gd name="connsiteY1" fmla="*/ 2762250 h 2838450"/>
              <a:gd name="connsiteX2" fmla="*/ 914400 w 2333625"/>
              <a:gd name="connsiteY2" fmla="*/ 2838450 h 2838450"/>
              <a:gd name="connsiteX3" fmla="*/ 2333625 w 2333625"/>
              <a:gd name="connsiteY3" fmla="*/ 704850 h 2838450"/>
              <a:gd name="connsiteX4" fmla="*/ 1866900 w 2333625"/>
              <a:gd name="connsiteY4" fmla="*/ 0 h 2838450"/>
              <a:gd name="connsiteX0" fmla="*/ 1866900 w 2333625"/>
              <a:gd name="connsiteY0" fmla="*/ 0 h 2838450"/>
              <a:gd name="connsiteX1" fmla="*/ 0 w 2333625"/>
              <a:gd name="connsiteY1" fmla="*/ 2762250 h 2838450"/>
              <a:gd name="connsiteX2" fmla="*/ 135901 w 2333625"/>
              <a:gd name="connsiteY2" fmla="*/ 2764362 h 2838450"/>
              <a:gd name="connsiteX3" fmla="*/ 914400 w 2333625"/>
              <a:gd name="connsiteY3" fmla="*/ 2838450 h 2838450"/>
              <a:gd name="connsiteX4" fmla="*/ 2333625 w 2333625"/>
              <a:gd name="connsiteY4" fmla="*/ 704850 h 2838450"/>
              <a:gd name="connsiteX5" fmla="*/ 1866900 w 2333625"/>
              <a:gd name="connsiteY5" fmla="*/ 0 h 2838450"/>
              <a:gd name="connsiteX0" fmla="*/ 1866900 w 2333625"/>
              <a:gd name="connsiteY0" fmla="*/ 0 h 2838450"/>
              <a:gd name="connsiteX1" fmla="*/ 127512 w 2333625"/>
              <a:gd name="connsiteY1" fmla="*/ 2572073 h 2838450"/>
              <a:gd name="connsiteX2" fmla="*/ 0 w 2333625"/>
              <a:gd name="connsiteY2" fmla="*/ 2762250 h 2838450"/>
              <a:gd name="connsiteX3" fmla="*/ 135901 w 2333625"/>
              <a:gd name="connsiteY3" fmla="*/ 2764362 h 2838450"/>
              <a:gd name="connsiteX4" fmla="*/ 914400 w 2333625"/>
              <a:gd name="connsiteY4" fmla="*/ 2838450 h 2838450"/>
              <a:gd name="connsiteX5" fmla="*/ 2333625 w 2333625"/>
              <a:gd name="connsiteY5" fmla="*/ 704850 h 2838450"/>
              <a:gd name="connsiteX6" fmla="*/ 1866900 w 2333625"/>
              <a:gd name="connsiteY6" fmla="*/ 0 h 2838450"/>
              <a:gd name="connsiteX0" fmla="*/ 1739388 w 2206113"/>
              <a:gd name="connsiteY0" fmla="*/ 0 h 2838450"/>
              <a:gd name="connsiteX1" fmla="*/ 0 w 2206113"/>
              <a:gd name="connsiteY1" fmla="*/ 2572073 h 2838450"/>
              <a:gd name="connsiteX2" fmla="*/ 8389 w 2206113"/>
              <a:gd name="connsiteY2" fmla="*/ 2764362 h 2838450"/>
              <a:gd name="connsiteX3" fmla="*/ 786888 w 2206113"/>
              <a:gd name="connsiteY3" fmla="*/ 2838450 h 2838450"/>
              <a:gd name="connsiteX4" fmla="*/ 2206113 w 2206113"/>
              <a:gd name="connsiteY4" fmla="*/ 704850 h 2838450"/>
              <a:gd name="connsiteX5" fmla="*/ 1739388 w 2206113"/>
              <a:gd name="connsiteY5" fmla="*/ 0 h 2838450"/>
              <a:gd name="connsiteX0" fmla="*/ 1739388 w 2206113"/>
              <a:gd name="connsiteY0" fmla="*/ 0 h 2838450"/>
              <a:gd name="connsiteX1" fmla="*/ 1592961 w 2206113"/>
              <a:gd name="connsiteY1" fmla="*/ 203566 h 2838450"/>
              <a:gd name="connsiteX2" fmla="*/ 0 w 2206113"/>
              <a:gd name="connsiteY2" fmla="*/ 2572073 h 2838450"/>
              <a:gd name="connsiteX3" fmla="*/ 8389 w 2206113"/>
              <a:gd name="connsiteY3" fmla="*/ 2764362 h 2838450"/>
              <a:gd name="connsiteX4" fmla="*/ 786888 w 2206113"/>
              <a:gd name="connsiteY4" fmla="*/ 2838450 h 2838450"/>
              <a:gd name="connsiteX5" fmla="*/ 2206113 w 2206113"/>
              <a:gd name="connsiteY5" fmla="*/ 704850 h 2838450"/>
              <a:gd name="connsiteX6" fmla="*/ 1739388 w 2206113"/>
              <a:gd name="connsiteY6" fmla="*/ 0 h 2838450"/>
              <a:gd name="connsiteX0" fmla="*/ 1739388 w 2206113"/>
              <a:gd name="connsiteY0" fmla="*/ 0 h 2838450"/>
              <a:gd name="connsiteX1" fmla="*/ 1592961 w 2206113"/>
              <a:gd name="connsiteY1" fmla="*/ 203566 h 2838450"/>
              <a:gd name="connsiteX2" fmla="*/ 0 w 2206113"/>
              <a:gd name="connsiteY2" fmla="*/ 2572073 h 2838450"/>
              <a:gd name="connsiteX3" fmla="*/ 8389 w 2206113"/>
              <a:gd name="connsiteY3" fmla="*/ 2764362 h 2838450"/>
              <a:gd name="connsiteX4" fmla="*/ 786888 w 2206113"/>
              <a:gd name="connsiteY4" fmla="*/ 2838450 h 2838450"/>
              <a:gd name="connsiteX5" fmla="*/ 2206113 w 2206113"/>
              <a:gd name="connsiteY5" fmla="*/ 704850 h 2838450"/>
              <a:gd name="connsiteX6" fmla="*/ 1872210 w 2206113"/>
              <a:gd name="connsiteY6" fmla="*/ 203566 h 2838450"/>
              <a:gd name="connsiteX7" fmla="*/ 1739388 w 2206113"/>
              <a:gd name="connsiteY7" fmla="*/ 0 h 2838450"/>
              <a:gd name="connsiteX0" fmla="*/ 1872210 w 2206113"/>
              <a:gd name="connsiteY0" fmla="*/ 0 h 2634884"/>
              <a:gd name="connsiteX1" fmla="*/ 1592961 w 2206113"/>
              <a:gd name="connsiteY1" fmla="*/ 0 h 2634884"/>
              <a:gd name="connsiteX2" fmla="*/ 0 w 2206113"/>
              <a:gd name="connsiteY2" fmla="*/ 2368507 h 2634884"/>
              <a:gd name="connsiteX3" fmla="*/ 8389 w 2206113"/>
              <a:gd name="connsiteY3" fmla="*/ 2560796 h 2634884"/>
              <a:gd name="connsiteX4" fmla="*/ 786888 w 2206113"/>
              <a:gd name="connsiteY4" fmla="*/ 2634884 h 2634884"/>
              <a:gd name="connsiteX5" fmla="*/ 2206113 w 2206113"/>
              <a:gd name="connsiteY5" fmla="*/ 501284 h 2634884"/>
              <a:gd name="connsiteX6" fmla="*/ 1872210 w 2206113"/>
              <a:gd name="connsiteY6" fmla="*/ 0 h 2634884"/>
              <a:gd name="connsiteX0" fmla="*/ 1872210 w 2206113"/>
              <a:gd name="connsiteY0" fmla="*/ 0 h 2634884"/>
              <a:gd name="connsiteX1" fmla="*/ 1592961 w 2206113"/>
              <a:gd name="connsiteY1" fmla="*/ 0 h 2634884"/>
              <a:gd name="connsiteX2" fmla="*/ 0 w 2206113"/>
              <a:gd name="connsiteY2" fmla="*/ 2368507 h 2634884"/>
              <a:gd name="connsiteX3" fmla="*/ 8389 w 2206113"/>
              <a:gd name="connsiteY3" fmla="*/ 2560796 h 2634884"/>
              <a:gd name="connsiteX4" fmla="*/ 786888 w 2206113"/>
              <a:gd name="connsiteY4" fmla="*/ 2634884 h 2634884"/>
              <a:gd name="connsiteX5" fmla="*/ 1963128 w 2206113"/>
              <a:gd name="connsiteY5" fmla="*/ 852612 h 2634884"/>
              <a:gd name="connsiteX6" fmla="*/ 2206113 w 2206113"/>
              <a:gd name="connsiteY6" fmla="*/ 501284 h 2634884"/>
              <a:gd name="connsiteX7" fmla="*/ 1872210 w 2206113"/>
              <a:gd name="connsiteY7" fmla="*/ 0 h 2634884"/>
              <a:gd name="connsiteX0" fmla="*/ 1872210 w 2206113"/>
              <a:gd name="connsiteY0" fmla="*/ 0 h 2634884"/>
              <a:gd name="connsiteX1" fmla="*/ 1592961 w 2206113"/>
              <a:gd name="connsiteY1" fmla="*/ 0 h 2634884"/>
              <a:gd name="connsiteX2" fmla="*/ 0 w 2206113"/>
              <a:gd name="connsiteY2" fmla="*/ 2368507 h 2634884"/>
              <a:gd name="connsiteX3" fmla="*/ 8389 w 2206113"/>
              <a:gd name="connsiteY3" fmla="*/ 2560796 h 2634884"/>
              <a:gd name="connsiteX4" fmla="*/ 786888 w 2206113"/>
              <a:gd name="connsiteY4" fmla="*/ 2634884 h 2634884"/>
              <a:gd name="connsiteX5" fmla="*/ 1963128 w 2206113"/>
              <a:gd name="connsiteY5" fmla="*/ 852612 h 2634884"/>
              <a:gd name="connsiteX6" fmla="*/ 2206113 w 2206113"/>
              <a:gd name="connsiteY6" fmla="*/ 501284 h 2634884"/>
              <a:gd name="connsiteX7" fmla="*/ 1969622 w 2206113"/>
              <a:gd name="connsiteY7" fmla="*/ 148868 h 2634884"/>
              <a:gd name="connsiteX8" fmla="*/ 1872210 w 2206113"/>
              <a:gd name="connsiteY8" fmla="*/ 0 h 2634884"/>
              <a:gd name="connsiteX0" fmla="*/ 1872210 w 1969622"/>
              <a:gd name="connsiteY0" fmla="*/ 0 h 2634884"/>
              <a:gd name="connsiteX1" fmla="*/ 1592961 w 1969622"/>
              <a:gd name="connsiteY1" fmla="*/ 0 h 2634884"/>
              <a:gd name="connsiteX2" fmla="*/ 0 w 1969622"/>
              <a:gd name="connsiteY2" fmla="*/ 2368507 h 2634884"/>
              <a:gd name="connsiteX3" fmla="*/ 8389 w 1969622"/>
              <a:gd name="connsiteY3" fmla="*/ 2560796 h 2634884"/>
              <a:gd name="connsiteX4" fmla="*/ 786888 w 1969622"/>
              <a:gd name="connsiteY4" fmla="*/ 2634884 h 2634884"/>
              <a:gd name="connsiteX5" fmla="*/ 1963128 w 1969622"/>
              <a:gd name="connsiteY5" fmla="*/ 852612 h 2634884"/>
              <a:gd name="connsiteX6" fmla="*/ 1969622 w 1969622"/>
              <a:gd name="connsiteY6" fmla="*/ 148868 h 2634884"/>
              <a:gd name="connsiteX7" fmla="*/ 1872210 w 1969622"/>
              <a:gd name="connsiteY7" fmla="*/ 0 h 2634884"/>
              <a:gd name="connsiteX0" fmla="*/ 1872210 w 1969622"/>
              <a:gd name="connsiteY0" fmla="*/ 13533 h 2648417"/>
              <a:gd name="connsiteX1" fmla="*/ 1592961 w 1969622"/>
              <a:gd name="connsiteY1" fmla="*/ 13533 h 2648417"/>
              <a:gd name="connsiteX2" fmla="*/ 0 w 1969622"/>
              <a:gd name="connsiteY2" fmla="*/ 2382040 h 2648417"/>
              <a:gd name="connsiteX3" fmla="*/ 8389 w 1969622"/>
              <a:gd name="connsiteY3" fmla="*/ 2574329 h 2648417"/>
              <a:gd name="connsiteX4" fmla="*/ 786888 w 1969622"/>
              <a:gd name="connsiteY4" fmla="*/ 2648417 h 2648417"/>
              <a:gd name="connsiteX5" fmla="*/ 1963128 w 1969622"/>
              <a:gd name="connsiteY5" fmla="*/ 866145 h 2648417"/>
              <a:gd name="connsiteX6" fmla="*/ 1969622 w 1969622"/>
              <a:gd name="connsiteY6" fmla="*/ 0 h 2648417"/>
              <a:gd name="connsiteX7" fmla="*/ 1872210 w 1969622"/>
              <a:gd name="connsiteY7" fmla="*/ 13533 h 2648417"/>
              <a:gd name="connsiteX0" fmla="*/ 1872210 w 1969622"/>
              <a:gd name="connsiteY0" fmla="*/ 0 h 2634884"/>
              <a:gd name="connsiteX1" fmla="*/ 1592961 w 1969622"/>
              <a:gd name="connsiteY1" fmla="*/ 0 h 2634884"/>
              <a:gd name="connsiteX2" fmla="*/ 0 w 1969622"/>
              <a:gd name="connsiteY2" fmla="*/ 2368507 h 2634884"/>
              <a:gd name="connsiteX3" fmla="*/ 8389 w 1969622"/>
              <a:gd name="connsiteY3" fmla="*/ 2560796 h 2634884"/>
              <a:gd name="connsiteX4" fmla="*/ 786888 w 1969622"/>
              <a:gd name="connsiteY4" fmla="*/ 2634884 h 2634884"/>
              <a:gd name="connsiteX5" fmla="*/ 1963128 w 1969622"/>
              <a:gd name="connsiteY5" fmla="*/ 852612 h 2634884"/>
              <a:gd name="connsiteX6" fmla="*/ 1969622 w 1969622"/>
              <a:gd name="connsiteY6" fmla="*/ 1763 h 2634884"/>
              <a:gd name="connsiteX7" fmla="*/ 1872210 w 1969622"/>
              <a:gd name="connsiteY7" fmla="*/ 0 h 2634884"/>
              <a:gd name="connsiteX0" fmla="*/ 1969622 w 1969622"/>
              <a:gd name="connsiteY0" fmla="*/ 1763 h 2634884"/>
              <a:gd name="connsiteX1" fmla="*/ 1592961 w 1969622"/>
              <a:gd name="connsiteY1" fmla="*/ 0 h 2634884"/>
              <a:gd name="connsiteX2" fmla="*/ 0 w 1969622"/>
              <a:gd name="connsiteY2" fmla="*/ 2368507 h 2634884"/>
              <a:gd name="connsiteX3" fmla="*/ 8389 w 1969622"/>
              <a:gd name="connsiteY3" fmla="*/ 2560796 h 2634884"/>
              <a:gd name="connsiteX4" fmla="*/ 786888 w 1969622"/>
              <a:gd name="connsiteY4" fmla="*/ 2634884 h 2634884"/>
              <a:gd name="connsiteX5" fmla="*/ 1963128 w 1969622"/>
              <a:gd name="connsiteY5" fmla="*/ 852612 h 2634884"/>
              <a:gd name="connsiteX6" fmla="*/ 1969622 w 1969622"/>
              <a:gd name="connsiteY6" fmla="*/ 1763 h 2634884"/>
              <a:gd name="connsiteX0" fmla="*/ 1973817 w 1973817"/>
              <a:gd name="connsiteY0" fmla="*/ 0 h 2635307"/>
              <a:gd name="connsiteX1" fmla="*/ 1592961 w 1973817"/>
              <a:gd name="connsiteY1" fmla="*/ 423 h 2635307"/>
              <a:gd name="connsiteX2" fmla="*/ 0 w 1973817"/>
              <a:gd name="connsiteY2" fmla="*/ 2368930 h 2635307"/>
              <a:gd name="connsiteX3" fmla="*/ 8389 w 1973817"/>
              <a:gd name="connsiteY3" fmla="*/ 2561219 h 2635307"/>
              <a:gd name="connsiteX4" fmla="*/ 786888 w 1973817"/>
              <a:gd name="connsiteY4" fmla="*/ 2635307 h 2635307"/>
              <a:gd name="connsiteX5" fmla="*/ 1963128 w 1973817"/>
              <a:gd name="connsiteY5" fmla="*/ 853035 h 2635307"/>
              <a:gd name="connsiteX6" fmla="*/ 1973817 w 1973817"/>
              <a:gd name="connsiteY6" fmla="*/ 0 h 2635307"/>
              <a:gd name="connsiteX0" fmla="*/ 1973817 w 1973817"/>
              <a:gd name="connsiteY0" fmla="*/ 0 h 2635307"/>
              <a:gd name="connsiteX1" fmla="*/ 1592961 w 1973817"/>
              <a:gd name="connsiteY1" fmla="*/ 423 h 2635307"/>
              <a:gd name="connsiteX2" fmla="*/ 0 w 1973817"/>
              <a:gd name="connsiteY2" fmla="*/ 2368930 h 2635307"/>
              <a:gd name="connsiteX3" fmla="*/ 8389 w 1973817"/>
              <a:gd name="connsiteY3" fmla="*/ 2561219 h 2635307"/>
              <a:gd name="connsiteX4" fmla="*/ 786888 w 1973817"/>
              <a:gd name="connsiteY4" fmla="*/ 2635307 h 2635307"/>
              <a:gd name="connsiteX5" fmla="*/ 1971517 w 1973817"/>
              <a:gd name="connsiteY5" fmla="*/ 848664 h 2635307"/>
              <a:gd name="connsiteX6" fmla="*/ 1973817 w 1973817"/>
              <a:gd name="connsiteY6" fmla="*/ 0 h 2635307"/>
              <a:gd name="connsiteX0" fmla="*/ 1975914 w 1975914"/>
              <a:gd name="connsiteY0" fmla="*/ 0 h 2635307"/>
              <a:gd name="connsiteX1" fmla="*/ 1592961 w 1975914"/>
              <a:gd name="connsiteY1" fmla="*/ 423 h 2635307"/>
              <a:gd name="connsiteX2" fmla="*/ 0 w 1975914"/>
              <a:gd name="connsiteY2" fmla="*/ 2368930 h 2635307"/>
              <a:gd name="connsiteX3" fmla="*/ 8389 w 1975914"/>
              <a:gd name="connsiteY3" fmla="*/ 2561219 h 2635307"/>
              <a:gd name="connsiteX4" fmla="*/ 786888 w 1975914"/>
              <a:gd name="connsiteY4" fmla="*/ 2635307 h 2635307"/>
              <a:gd name="connsiteX5" fmla="*/ 1971517 w 1975914"/>
              <a:gd name="connsiteY5" fmla="*/ 848664 h 2635307"/>
              <a:gd name="connsiteX6" fmla="*/ 1975914 w 1975914"/>
              <a:gd name="connsiteY6" fmla="*/ 0 h 2635307"/>
              <a:gd name="connsiteX0" fmla="*/ 1975914 w 1975914"/>
              <a:gd name="connsiteY0" fmla="*/ 0 h 2635307"/>
              <a:gd name="connsiteX1" fmla="*/ 1592961 w 1975914"/>
              <a:gd name="connsiteY1" fmla="*/ 423 h 2635307"/>
              <a:gd name="connsiteX2" fmla="*/ 0 w 1975914"/>
              <a:gd name="connsiteY2" fmla="*/ 2368930 h 2635307"/>
              <a:gd name="connsiteX3" fmla="*/ 8389 w 1975914"/>
              <a:gd name="connsiteY3" fmla="*/ 2561219 h 2635307"/>
              <a:gd name="connsiteX4" fmla="*/ 786888 w 1975914"/>
              <a:gd name="connsiteY4" fmla="*/ 2635307 h 2635307"/>
              <a:gd name="connsiteX5" fmla="*/ 1973614 w 1975914"/>
              <a:gd name="connsiteY5" fmla="*/ 848664 h 2635307"/>
              <a:gd name="connsiteX6" fmla="*/ 1975914 w 1975914"/>
              <a:gd name="connsiteY6" fmla="*/ 0 h 2635307"/>
              <a:gd name="connsiteX0" fmla="*/ 1973817 w 1974263"/>
              <a:gd name="connsiteY0" fmla="*/ 0 h 2637493"/>
              <a:gd name="connsiteX1" fmla="*/ 1592961 w 1974263"/>
              <a:gd name="connsiteY1" fmla="*/ 2609 h 2637493"/>
              <a:gd name="connsiteX2" fmla="*/ 0 w 1974263"/>
              <a:gd name="connsiteY2" fmla="*/ 2371116 h 2637493"/>
              <a:gd name="connsiteX3" fmla="*/ 8389 w 1974263"/>
              <a:gd name="connsiteY3" fmla="*/ 2563405 h 2637493"/>
              <a:gd name="connsiteX4" fmla="*/ 786888 w 1974263"/>
              <a:gd name="connsiteY4" fmla="*/ 2637493 h 2637493"/>
              <a:gd name="connsiteX5" fmla="*/ 1973614 w 1974263"/>
              <a:gd name="connsiteY5" fmla="*/ 850850 h 2637493"/>
              <a:gd name="connsiteX6" fmla="*/ 1973817 w 1974263"/>
              <a:gd name="connsiteY6" fmla="*/ 0 h 2637493"/>
              <a:gd name="connsiteX0" fmla="*/ 1978012 w 1978012"/>
              <a:gd name="connsiteY0" fmla="*/ 0 h 2637493"/>
              <a:gd name="connsiteX1" fmla="*/ 1592961 w 1978012"/>
              <a:gd name="connsiteY1" fmla="*/ 2609 h 2637493"/>
              <a:gd name="connsiteX2" fmla="*/ 0 w 1978012"/>
              <a:gd name="connsiteY2" fmla="*/ 2371116 h 2637493"/>
              <a:gd name="connsiteX3" fmla="*/ 8389 w 1978012"/>
              <a:gd name="connsiteY3" fmla="*/ 2563405 h 2637493"/>
              <a:gd name="connsiteX4" fmla="*/ 786888 w 1978012"/>
              <a:gd name="connsiteY4" fmla="*/ 2637493 h 2637493"/>
              <a:gd name="connsiteX5" fmla="*/ 1973614 w 1978012"/>
              <a:gd name="connsiteY5" fmla="*/ 850850 h 2637493"/>
              <a:gd name="connsiteX6" fmla="*/ 1978012 w 1978012"/>
              <a:gd name="connsiteY6" fmla="*/ 0 h 2637493"/>
              <a:gd name="connsiteX0" fmla="*/ 1978012 w 1978012"/>
              <a:gd name="connsiteY0" fmla="*/ 0 h 2563405"/>
              <a:gd name="connsiteX1" fmla="*/ 1592961 w 1978012"/>
              <a:gd name="connsiteY1" fmla="*/ 2609 h 2563405"/>
              <a:gd name="connsiteX2" fmla="*/ 0 w 1978012"/>
              <a:gd name="connsiteY2" fmla="*/ 2371116 h 2563405"/>
              <a:gd name="connsiteX3" fmla="*/ 8389 w 1978012"/>
              <a:gd name="connsiteY3" fmla="*/ 2563405 h 2563405"/>
              <a:gd name="connsiteX4" fmla="*/ 870771 w 1978012"/>
              <a:gd name="connsiteY4" fmla="*/ 2509301 h 2563405"/>
              <a:gd name="connsiteX5" fmla="*/ 1973614 w 1978012"/>
              <a:gd name="connsiteY5" fmla="*/ 850850 h 2563405"/>
              <a:gd name="connsiteX6" fmla="*/ 1978012 w 1978012"/>
              <a:gd name="connsiteY6" fmla="*/ 0 h 2563405"/>
              <a:gd name="connsiteX0" fmla="*/ 1978012 w 1978012"/>
              <a:gd name="connsiteY0" fmla="*/ 0 h 2516790"/>
              <a:gd name="connsiteX1" fmla="*/ 1592961 w 1978012"/>
              <a:gd name="connsiteY1" fmla="*/ 2609 h 2516790"/>
              <a:gd name="connsiteX2" fmla="*/ 0 w 1978012"/>
              <a:gd name="connsiteY2" fmla="*/ 2371116 h 2516790"/>
              <a:gd name="connsiteX3" fmla="*/ 2797 w 1978012"/>
              <a:gd name="connsiteY3" fmla="*/ 2516790 h 2516790"/>
              <a:gd name="connsiteX4" fmla="*/ 870771 w 1978012"/>
              <a:gd name="connsiteY4" fmla="*/ 2509301 h 2516790"/>
              <a:gd name="connsiteX5" fmla="*/ 1973614 w 1978012"/>
              <a:gd name="connsiteY5" fmla="*/ 850850 h 2516790"/>
              <a:gd name="connsiteX6" fmla="*/ 1978012 w 1978012"/>
              <a:gd name="connsiteY6" fmla="*/ 0 h 2516790"/>
              <a:gd name="connsiteX0" fmla="*/ 1978012 w 1978012"/>
              <a:gd name="connsiteY0" fmla="*/ 0 h 2516790"/>
              <a:gd name="connsiteX1" fmla="*/ 1592961 w 1978012"/>
              <a:gd name="connsiteY1" fmla="*/ 2609 h 2516790"/>
              <a:gd name="connsiteX2" fmla="*/ 0 w 1978012"/>
              <a:gd name="connsiteY2" fmla="*/ 2371116 h 2516790"/>
              <a:gd name="connsiteX3" fmla="*/ 2797 w 1978012"/>
              <a:gd name="connsiteY3" fmla="*/ 2516790 h 2516790"/>
              <a:gd name="connsiteX4" fmla="*/ 870771 w 1978012"/>
              <a:gd name="connsiteY4" fmla="*/ 2509301 h 2516790"/>
              <a:gd name="connsiteX5" fmla="*/ 1973614 w 1978012"/>
              <a:gd name="connsiteY5" fmla="*/ 850850 h 2516790"/>
              <a:gd name="connsiteX6" fmla="*/ 1978012 w 1978012"/>
              <a:gd name="connsiteY6" fmla="*/ 0 h 2516790"/>
              <a:gd name="connsiteX0" fmla="*/ 1978012 w 1978012"/>
              <a:gd name="connsiteY0" fmla="*/ 0 h 2510963"/>
              <a:gd name="connsiteX1" fmla="*/ 1592961 w 1978012"/>
              <a:gd name="connsiteY1" fmla="*/ 2609 h 2510963"/>
              <a:gd name="connsiteX2" fmla="*/ 0 w 1978012"/>
              <a:gd name="connsiteY2" fmla="*/ 2371116 h 2510963"/>
              <a:gd name="connsiteX3" fmla="*/ 2797 w 1978012"/>
              <a:gd name="connsiteY3" fmla="*/ 2510963 h 2510963"/>
              <a:gd name="connsiteX4" fmla="*/ 870771 w 1978012"/>
              <a:gd name="connsiteY4" fmla="*/ 2509301 h 2510963"/>
              <a:gd name="connsiteX5" fmla="*/ 1973614 w 1978012"/>
              <a:gd name="connsiteY5" fmla="*/ 850850 h 2510963"/>
              <a:gd name="connsiteX6" fmla="*/ 1978012 w 1978012"/>
              <a:gd name="connsiteY6" fmla="*/ 0 h 2510963"/>
              <a:gd name="connsiteX0" fmla="*/ 1978012 w 1978012"/>
              <a:gd name="connsiteY0" fmla="*/ 0 h 2510963"/>
              <a:gd name="connsiteX1" fmla="*/ 1592961 w 1978012"/>
              <a:gd name="connsiteY1" fmla="*/ 2609 h 2510963"/>
              <a:gd name="connsiteX2" fmla="*/ 0 w 1978012"/>
              <a:gd name="connsiteY2" fmla="*/ 2371116 h 2510963"/>
              <a:gd name="connsiteX3" fmla="*/ 2797 w 1978012"/>
              <a:gd name="connsiteY3" fmla="*/ 2510963 h 2510963"/>
              <a:gd name="connsiteX4" fmla="*/ 870771 w 1978012"/>
              <a:gd name="connsiteY4" fmla="*/ 2509301 h 2510963"/>
              <a:gd name="connsiteX5" fmla="*/ 1973614 w 1978012"/>
              <a:gd name="connsiteY5" fmla="*/ 850850 h 2510963"/>
              <a:gd name="connsiteX6" fmla="*/ 1978012 w 1978012"/>
              <a:gd name="connsiteY6" fmla="*/ 0 h 2510963"/>
              <a:gd name="connsiteX0" fmla="*/ 1978012 w 1978012"/>
              <a:gd name="connsiteY0" fmla="*/ 0 h 2510963"/>
              <a:gd name="connsiteX1" fmla="*/ 1592961 w 1978012"/>
              <a:gd name="connsiteY1" fmla="*/ 2609 h 2510963"/>
              <a:gd name="connsiteX2" fmla="*/ 0 w 1978012"/>
              <a:gd name="connsiteY2" fmla="*/ 2371116 h 2510963"/>
              <a:gd name="connsiteX3" fmla="*/ 2797 w 1978012"/>
              <a:gd name="connsiteY3" fmla="*/ 2510963 h 2510963"/>
              <a:gd name="connsiteX4" fmla="*/ 865179 w 1978012"/>
              <a:gd name="connsiteY4" fmla="*/ 2491820 h 2510963"/>
              <a:gd name="connsiteX5" fmla="*/ 1973614 w 1978012"/>
              <a:gd name="connsiteY5" fmla="*/ 850850 h 2510963"/>
              <a:gd name="connsiteX6" fmla="*/ 1978012 w 1978012"/>
              <a:gd name="connsiteY6" fmla="*/ 0 h 2510963"/>
              <a:gd name="connsiteX0" fmla="*/ 1978012 w 1978012"/>
              <a:gd name="connsiteY0" fmla="*/ 0 h 2515128"/>
              <a:gd name="connsiteX1" fmla="*/ 1592961 w 1978012"/>
              <a:gd name="connsiteY1" fmla="*/ 2609 h 2515128"/>
              <a:gd name="connsiteX2" fmla="*/ 0 w 1978012"/>
              <a:gd name="connsiteY2" fmla="*/ 2371116 h 2515128"/>
              <a:gd name="connsiteX3" fmla="*/ 2797 w 1978012"/>
              <a:gd name="connsiteY3" fmla="*/ 2510963 h 2515128"/>
              <a:gd name="connsiteX4" fmla="*/ 865179 w 1978012"/>
              <a:gd name="connsiteY4" fmla="*/ 2515128 h 2515128"/>
              <a:gd name="connsiteX5" fmla="*/ 1973614 w 1978012"/>
              <a:gd name="connsiteY5" fmla="*/ 850850 h 2515128"/>
              <a:gd name="connsiteX6" fmla="*/ 1978012 w 1978012"/>
              <a:gd name="connsiteY6" fmla="*/ 0 h 2515128"/>
              <a:gd name="connsiteX0" fmla="*/ 1975385 w 1975385"/>
              <a:gd name="connsiteY0" fmla="*/ 0 h 2515128"/>
              <a:gd name="connsiteX1" fmla="*/ 1590334 w 1975385"/>
              <a:gd name="connsiteY1" fmla="*/ 2609 h 2515128"/>
              <a:gd name="connsiteX2" fmla="*/ 1567 w 1975385"/>
              <a:gd name="connsiteY2" fmla="*/ 2368932 h 2515128"/>
              <a:gd name="connsiteX3" fmla="*/ 170 w 1975385"/>
              <a:gd name="connsiteY3" fmla="*/ 2510963 h 2515128"/>
              <a:gd name="connsiteX4" fmla="*/ 862552 w 1975385"/>
              <a:gd name="connsiteY4" fmla="*/ 2515128 h 2515128"/>
              <a:gd name="connsiteX5" fmla="*/ 1970987 w 1975385"/>
              <a:gd name="connsiteY5" fmla="*/ 850850 h 2515128"/>
              <a:gd name="connsiteX6" fmla="*/ 1975385 w 1975385"/>
              <a:gd name="connsiteY6" fmla="*/ 0 h 2515128"/>
              <a:gd name="connsiteX0" fmla="*/ 1975385 w 1975385"/>
              <a:gd name="connsiteY0" fmla="*/ 0 h 2515128"/>
              <a:gd name="connsiteX1" fmla="*/ 1590334 w 1975385"/>
              <a:gd name="connsiteY1" fmla="*/ 2609 h 2515128"/>
              <a:gd name="connsiteX2" fmla="*/ 1567 w 1975385"/>
              <a:gd name="connsiteY2" fmla="*/ 2368932 h 2515128"/>
              <a:gd name="connsiteX3" fmla="*/ 170 w 1975385"/>
              <a:gd name="connsiteY3" fmla="*/ 2513149 h 2515128"/>
              <a:gd name="connsiteX4" fmla="*/ 862552 w 1975385"/>
              <a:gd name="connsiteY4" fmla="*/ 2515128 h 2515128"/>
              <a:gd name="connsiteX5" fmla="*/ 1970987 w 1975385"/>
              <a:gd name="connsiteY5" fmla="*/ 850850 h 2515128"/>
              <a:gd name="connsiteX6" fmla="*/ 1975385 w 1975385"/>
              <a:gd name="connsiteY6" fmla="*/ 0 h 2515128"/>
              <a:gd name="connsiteX0" fmla="*/ 1975385 w 1975385"/>
              <a:gd name="connsiteY0" fmla="*/ 0 h 2515128"/>
              <a:gd name="connsiteX1" fmla="*/ 1590334 w 1975385"/>
              <a:gd name="connsiteY1" fmla="*/ 2609 h 2515128"/>
              <a:gd name="connsiteX2" fmla="*/ 1567 w 1975385"/>
              <a:gd name="connsiteY2" fmla="*/ 2368932 h 2515128"/>
              <a:gd name="connsiteX3" fmla="*/ 170 w 1975385"/>
              <a:gd name="connsiteY3" fmla="*/ 2513149 h 2515128"/>
              <a:gd name="connsiteX4" fmla="*/ 862552 w 1975385"/>
              <a:gd name="connsiteY4" fmla="*/ 2515128 h 2515128"/>
              <a:gd name="connsiteX5" fmla="*/ 1970987 w 1975385"/>
              <a:gd name="connsiteY5" fmla="*/ 850850 h 2515128"/>
              <a:gd name="connsiteX6" fmla="*/ 1975385 w 1975385"/>
              <a:gd name="connsiteY6" fmla="*/ 0 h 2515128"/>
              <a:gd name="connsiteX0" fmla="*/ 1975385 w 1975385"/>
              <a:gd name="connsiteY0" fmla="*/ 0 h 2515128"/>
              <a:gd name="connsiteX1" fmla="*/ 1588224 w 1975385"/>
              <a:gd name="connsiteY1" fmla="*/ 468 h 2515128"/>
              <a:gd name="connsiteX2" fmla="*/ 1567 w 1975385"/>
              <a:gd name="connsiteY2" fmla="*/ 2368932 h 2515128"/>
              <a:gd name="connsiteX3" fmla="*/ 170 w 1975385"/>
              <a:gd name="connsiteY3" fmla="*/ 2513149 h 2515128"/>
              <a:gd name="connsiteX4" fmla="*/ 862552 w 1975385"/>
              <a:gd name="connsiteY4" fmla="*/ 2515128 h 2515128"/>
              <a:gd name="connsiteX5" fmla="*/ 1970987 w 1975385"/>
              <a:gd name="connsiteY5" fmla="*/ 850850 h 2515128"/>
              <a:gd name="connsiteX6" fmla="*/ 1975385 w 1975385"/>
              <a:gd name="connsiteY6" fmla="*/ 0 h 2515128"/>
              <a:gd name="connsiteX0" fmla="*/ 1975385 w 1975385"/>
              <a:gd name="connsiteY0" fmla="*/ 0 h 2515128"/>
              <a:gd name="connsiteX1" fmla="*/ 1588224 w 1975385"/>
              <a:gd name="connsiteY1" fmla="*/ 468 h 2515128"/>
              <a:gd name="connsiteX2" fmla="*/ 1567 w 1975385"/>
              <a:gd name="connsiteY2" fmla="*/ 2368932 h 2515128"/>
              <a:gd name="connsiteX3" fmla="*/ 170 w 1975385"/>
              <a:gd name="connsiteY3" fmla="*/ 2513149 h 2515128"/>
              <a:gd name="connsiteX4" fmla="*/ 862552 w 1975385"/>
              <a:gd name="connsiteY4" fmla="*/ 2515128 h 2515128"/>
              <a:gd name="connsiteX5" fmla="*/ 1973098 w 1975385"/>
              <a:gd name="connsiteY5" fmla="*/ 850850 h 2515128"/>
              <a:gd name="connsiteX6" fmla="*/ 1975385 w 1975385"/>
              <a:gd name="connsiteY6" fmla="*/ 0 h 2515128"/>
              <a:gd name="connsiteX0" fmla="*/ 1975385 w 1975385"/>
              <a:gd name="connsiteY0" fmla="*/ 0 h 2515128"/>
              <a:gd name="connsiteX1" fmla="*/ 1588224 w 1975385"/>
              <a:gd name="connsiteY1" fmla="*/ 468 h 2515128"/>
              <a:gd name="connsiteX2" fmla="*/ 1567 w 1975385"/>
              <a:gd name="connsiteY2" fmla="*/ 2368932 h 2515128"/>
              <a:gd name="connsiteX3" fmla="*/ 170 w 1975385"/>
              <a:gd name="connsiteY3" fmla="*/ 2513149 h 2515128"/>
              <a:gd name="connsiteX4" fmla="*/ 862552 w 1975385"/>
              <a:gd name="connsiteY4" fmla="*/ 2515128 h 2515128"/>
              <a:gd name="connsiteX5" fmla="*/ 1973098 w 1975385"/>
              <a:gd name="connsiteY5" fmla="*/ 850850 h 2515128"/>
              <a:gd name="connsiteX6" fmla="*/ 1975385 w 1975385"/>
              <a:gd name="connsiteY6" fmla="*/ 0 h 251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5385" h="2515128">
                <a:moveTo>
                  <a:pt x="1975385" y="0"/>
                </a:moveTo>
                <a:lnTo>
                  <a:pt x="1588224" y="468"/>
                </a:lnTo>
                <a:lnTo>
                  <a:pt x="1567" y="2368932"/>
                </a:lnTo>
                <a:cubicBezTo>
                  <a:pt x="2499" y="2417490"/>
                  <a:pt x="-762" y="2464591"/>
                  <a:pt x="170" y="2513149"/>
                </a:cubicBezTo>
                <a:lnTo>
                  <a:pt x="862552" y="2515128"/>
                </a:lnTo>
                <a:lnTo>
                  <a:pt x="1973098" y="850850"/>
                </a:lnTo>
                <a:cubicBezTo>
                  <a:pt x="1975264" y="284311"/>
                  <a:pt x="1973220" y="234581"/>
                  <a:pt x="1975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F0AB00"/>
              </a:gs>
              <a:gs pos="100000">
                <a:srgbClr val="ED7D31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dĺžnik 12">
            <a:extLst>
              <a:ext uri="{FF2B5EF4-FFF2-40B4-BE49-F238E27FC236}">
                <a16:creationId xmlns:a16="http://schemas.microsoft.com/office/drawing/2014/main" id="{98E6081C-B7BB-4C94-BA12-EDFF7F916AB3}"/>
              </a:ext>
            </a:extLst>
          </p:cNvPr>
          <p:cNvSpPr/>
          <p:nvPr/>
        </p:nvSpPr>
        <p:spPr bwMode="gray">
          <a:xfrm>
            <a:off x="-4160" y="3615866"/>
            <a:ext cx="9148161" cy="931862"/>
          </a:xfrm>
          <a:prstGeom prst="rect">
            <a:avLst/>
          </a:prstGeom>
          <a:gradFill flip="none" rotWithShape="1">
            <a:gsLst>
              <a:gs pos="64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448E7448-B6DE-425A-B043-1C2F7A36A2A0}"/>
              </a:ext>
            </a:extLst>
          </p:cNvPr>
          <p:cNvSpPr txBox="1"/>
          <p:nvPr/>
        </p:nvSpPr>
        <p:spPr bwMode="gray">
          <a:xfrm>
            <a:off x="226389" y="3789409"/>
            <a:ext cx="8017199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</a:pPr>
            <a:r>
              <a:rPr lang="sk-SK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Podiel vystavenia výrobkov pod privátnou značkou 2026</a:t>
            </a:r>
            <a:br>
              <a:rPr lang="sk-SK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sk-SK" sz="16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+mj-lt"/>
                <a:ea typeface="+mj-ea"/>
                <a:cs typeface="+mj-cs"/>
              </a:rPr>
              <a:t>Hlavné výsledky </a:t>
            </a:r>
            <a:r>
              <a:rPr lang="sk-SK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| 11. september 2026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dĺžnik 23">
            <a:extLst>
              <a:ext uri="{FF2B5EF4-FFF2-40B4-BE49-F238E27FC236}">
                <a16:creationId xmlns:a16="http://schemas.microsoft.com/office/drawing/2014/main" id="{0A7D7063-14A3-4360-BE4A-E8B72D237981}"/>
              </a:ext>
            </a:extLst>
          </p:cNvPr>
          <p:cNvSpPr/>
          <p:nvPr/>
        </p:nvSpPr>
        <p:spPr bwMode="gray">
          <a:xfrm>
            <a:off x="2223477" y="3260471"/>
            <a:ext cx="1015760" cy="349711"/>
          </a:xfrm>
          <a:prstGeom prst="rect">
            <a:avLst/>
          </a:prstGeom>
          <a:gradFill flip="none" rotWithShape="1">
            <a:gsLst>
              <a:gs pos="0">
                <a:srgbClr val="5B5B5D">
                  <a:alpha val="20000"/>
                </a:srgbClr>
              </a:gs>
              <a:gs pos="69000">
                <a:schemeClr val="bg1"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dĺžnik 24">
            <a:extLst>
              <a:ext uri="{FF2B5EF4-FFF2-40B4-BE49-F238E27FC236}">
                <a16:creationId xmlns:a16="http://schemas.microsoft.com/office/drawing/2014/main" id="{5F0EA46B-78EB-49DD-8F06-1CA616DDF7F1}"/>
              </a:ext>
            </a:extLst>
          </p:cNvPr>
          <p:cNvSpPr/>
          <p:nvPr/>
        </p:nvSpPr>
        <p:spPr bwMode="gray">
          <a:xfrm rot="10800000">
            <a:off x="2223477" y="4547727"/>
            <a:ext cx="1015760" cy="243221"/>
          </a:xfrm>
          <a:prstGeom prst="rect">
            <a:avLst/>
          </a:prstGeom>
          <a:gradFill flip="none" rotWithShape="1">
            <a:gsLst>
              <a:gs pos="0">
                <a:srgbClr val="5B5B5D">
                  <a:alpha val="20000"/>
                </a:srgbClr>
              </a:gs>
              <a:gs pos="69000">
                <a:schemeClr val="bg1"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382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747507901"/>
              </p:ext>
            </p:extLst>
          </p:nvPr>
        </p:nvGraphicFramePr>
        <p:xfrm>
          <a:off x="388095" y="942740"/>
          <a:ext cx="8595359" cy="3933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Obdĺžnik 16">
            <a:extLst>
              <a:ext uri="{FF2B5EF4-FFF2-40B4-BE49-F238E27FC236}">
                <a16:creationId xmlns:a16="http://schemas.microsoft.com/office/drawing/2014/main" id="{131BEDE6-9C05-CC03-F0B0-68EB254F93C1}"/>
              </a:ext>
            </a:extLst>
          </p:cNvPr>
          <p:cNvSpPr/>
          <p:nvPr/>
        </p:nvSpPr>
        <p:spPr bwMode="gray">
          <a:xfrm>
            <a:off x="1576736" y="4373201"/>
            <a:ext cx="5511800" cy="42930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en-GB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objekt pre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/>
              <a:t>Báza | N=330 predajní</a:t>
            </a: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9058EA0-BB33-43F7-80DA-196C2F4411C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3684" y="195203"/>
            <a:ext cx="6923946" cy="57608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220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Podiel vystavených výrobkov na regáloch                                 </a:t>
            </a:r>
            <a:r>
              <a:rPr lang="sk-SK" sz="1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+mn-cs"/>
              </a:rPr>
              <a:t>Podľa jednotlivých maloobchodných reťazcov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+mn-ea"/>
              <a:cs typeface="+mn-cs"/>
            </a:endParaRPr>
          </a:p>
        </p:txBody>
      </p:sp>
      <p:graphicFrame>
        <p:nvGraphicFramePr>
          <p:cNvPr id="2" name="Tabuľka 1">
            <a:extLst>
              <a:ext uri="{FF2B5EF4-FFF2-40B4-BE49-F238E27FC236}">
                <a16:creationId xmlns:a16="http://schemas.microsoft.com/office/drawing/2014/main" id="{5DEF6CDC-D68E-BBC3-0203-1F3CD335F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598699"/>
              </p:ext>
            </p:extLst>
          </p:nvPr>
        </p:nvGraphicFramePr>
        <p:xfrm>
          <a:off x="7301655" y="1022263"/>
          <a:ext cx="1760220" cy="990996"/>
        </p:xfrm>
        <a:graphic>
          <a:graphicData uri="http://schemas.openxmlformats.org/drawingml/2006/table">
            <a:tbl>
              <a:tblPr>
                <a:tableStyleId>{C115FB49-3FBE-41CF-8DFC-A938FE5134F0}</a:tableStyleId>
              </a:tblPr>
              <a:tblGrid>
                <a:gridCol w="228971">
                  <a:extLst>
                    <a:ext uri="{9D8B030D-6E8A-4147-A177-3AD203B41FA5}">
                      <a16:colId xmlns:a16="http://schemas.microsoft.com/office/drawing/2014/main" val="2259106629"/>
                    </a:ext>
                  </a:extLst>
                </a:gridCol>
                <a:gridCol w="1531249">
                  <a:extLst>
                    <a:ext uri="{9D8B030D-6E8A-4147-A177-3AD203B41FA5}">
                      <a16:colId xmlns:a16="http://schemas.microsoft.com/office/drawing/2014/main" val="1908694643"/>
                    </a:ext>
                  </a:extLst>
                </a:gridCol>
              </a:tblGrid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CF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zahraničné značkové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963896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zahraničné privátne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523128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slovenské značkové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1337271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slovenské privátne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9378610"/>
                  </a:ext>
                </a:extLst>
              </a:tr>
            </a:tbl>
          </a:graphicData>
        </a:graphic>
      </p:graphicFrame>
      <p:pic>
        <p:nvPicPr>
          <p:cNvPr id="5" name="Obrázok 4">
            <a:extLst>
              <a:ext uri="{FF2B5EF4-FFF2-40B4-BE49-F238E27FC236}">
                <a16:creationId xmlns:a16="http://schemas.microsoft.com/office/drawing/2014/main" id="{F322DEEE-70B9-540E-3861-FC7A9F7CB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647" y="4373577"/>
            <a:ext cx="302290" cy="302290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80736E9B-A76A-CF24-1A68-0846350314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330" b="17315"/>
          <a:stretch/>
        </p:blipFill>
        <p:spPr>
          <a:xfrm>
            <a:off x="2025492" y="4383727"/>
            <a:ext cx="456946" cy="248372"/>
          </a:xfrm>
          <a:prstGeom prst="rect">
            <a:avLst/>
          </a:prstGeom>
        </p:spPr>
      </p:pic>
      <p:pic>
        <p:nvPicPr>
          <p:cNvPr id="9" name="Picture 4" descr="VÃ½sledok vyhÄ¾adÃ¡vania obrÃ¡zkov pre dopyt kaufland logo">
            <a:extLst>
              <a:ext uri="{FF2B5EF4-FFF2-40B4-BE49-F238E27FC236}">
                <a16:creationId xmlns:a16="http://schemas.microsoft.com/office/drawing/2014/main" id="{442A0725-8ABA-ECD7-764F-D4B5192BB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 r="22399"/>
          <a:stretch/>
        </p:blipFill>
        <p:spPr bwMode="auto">
          <a:xfrm>
            <a:off x="4970505" y="4356245"/>
            <a:ext cx="318501" cy="30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D934FD3D-A914-4FEA-B611-2555D9461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4144" y="4380679"/>
            <a:ext cx="424007" cy="176670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5EC3E74C-E611-68D1-D747-5A2952BC6B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2040" y="4380678"/>
            <a:ext cx="379293" cy="155510"/>
          </a:xfrm>
          <a:prstGeom prst="rect">
            <a:avLst/>
          </a:prstGeom>
        </p:spPr>
      </p:pic>
      <p:pic>
        <p:nvPicPr>
          <p:cNvPr id="14" name="Picture 2" descr="FRESH – Wikipédia">
            <a:extLst>
              <a:ext uri="{FF2B5EF4-FFF2-40B4-BE49-F238E27FC236}">
                <a16:creationId xmlns:a16="http://schemas.microsoft.com/office/drawing/2014/main" id="{90D3A1C2-A38E-EF49-98DB-7334A5334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20" y="4373201"/>
            <a:ext cx="447204" cy="16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BA Slovakia">
            <a:extLst>
              <a:ext uri="{FF2B5EF4-FFF2-40B4-BE49-F238E27FC236}">
                <a16:creationId xmlns:a16="http://schemas.microsoft.com/office/drawing/2014/main" id="{FF327141-5F11-EF0A-0A08-20FA53504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181" y="4382292"/>
            <a:ext cx="309839" cy="24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terno-logo | Kawar">
            <a:extLst>
              <a:ext uri="{FF2B5EF4-FFF2-40B4-BE49-F238E27FC236}">
                <a16:creationId xmlns:a16="http://schemas.microsoft.com/office/drawing/2014/main" id="{B47CF374-AAF4-1710-569A-ED6CC7325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951" y="4385881"/>
            <a:ext cx="498839" cy="13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ok 3">
            <a:extLst>
              <a:ext uri="{FF2B5EF4-FFF2-40B4-BE49-F238E27FC236}">
                <a16:creationId xmlns:a16="http://schemas.microsoft.com/office/drawing/2014/main" id="{CF3C5F3E-EFBE-6FBB-13C8-1E8BC7EA464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1169" t="3298" r="224" b="8155"/>
          <a:stretch/>
        </p:blipFill>
        <p:spPr>
          <a:xfrm>
            <a:off x="5986153" y="4352995"/>
            <a:ext cx="522837" cy="22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97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f 6"/>
          <p:cNvGraphicFramePr/>
          <p:nvPr/>
        </p:nvGraphicFramePr>
        <p:xfrm>
          <a:off x="395022" y="877436"/>
          <a:ext cx="8595359" cy="3933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ctangle 14">
            <a:extLst>
              <a:ext uri="{FF2B5EF4-FFF2-40B4-BE49-F238E27FC236}">
                <a16:creationId xmlns:a16="http://schemas.microsoft.com/office/drawing/2014/main" id="{CB0F0371-4DAB-46B5-97F5-A4B7B1D95AD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3684" y="195203"/>
            <a:ext cx="6923946" cy="57608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22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Podiel vystavených výrobkov na regáloch                                    </a:t>
            </a:r>
            <a:r>
              <a:rPr lang="sk-SK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+mn-cs"/>
              </a:rPr>
              <a:t>Trend | 2015 - 2026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B5CC3B43-9C52-4335-9D27-9A8BB708F667}"/>
              </a:ext>
            </a:extLst>
          </p:cNvPr>
          <p:cNvSpPr/>
          <p:nvPr/>
        </p:nvSpPr>
        <p:spPr>
          <a:xfrm>
            <a:off x="4450813" y="238708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sk-SK"/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CC75A33C-B4D6-7AE3-43BB-907DE6E3FBB3}"/>
              </a:ext>
            </a:extLst>
          </p:cNvPr>
          <p:cNvSpPr txBox="1"/>
          <p:nvPr/>
        </p:nvSpPr>
        <p:spPr bwMode="gray">
          <a:xfrm>
            <a:off x="6579957" y="4390177"/>
            <a:ext cx="512563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b"/>
            <a:r>
              <a:rPr lang="sk-SK" sz="1100" b="1" i="0" u="none" strike="noStrike" kern="1200" dirty="0">
                <a:solidFill>
                  <a:srgbClr val="E55A00"/>
                </a:solidFill>
                <a:effectLst/>
                <a:latin typeface="+mn-lt"/>
                <a:ea typeface="+mn-ea"/>
                <a:cs typeface="+mn-cs"/>
              </a:rPr>
              <a:t>2026</a:t>
            </a:r>
          </a:p>
        </p:txBody>
      </p:sp>
      <p:graphicFrame>
        <p:nvGraphicFramePr>
          <p:cNvPr id="3" name="Tabuľka 2">
            <a:extLst>
              <a:ext uri="{FF2B5EF4-FFF2-40B4-BE49-F238E27FC236}">
                <a16:creationId xmlns:a16="http://schemas.microsoft.com/office/drawing/2014/main" id="{B8D04ABC-1FCA-2A25-9F53-862AF91F216F}"/>
              </a:ext>
            </a:extLst>
          </p:cNvPr>
          <p:cNvGraphicFramePr>
            <a:graphicFrameLocks noGrp="1"/>
          </p:cNvGraphicFramePr>
          <p:nvPr/>
        </p:nvGraphicFramePr>
        <p:xfrm>
          <a:off x="7301655" y="1022263"/>
          <a:ext cx="1760220" cy="990996"/>
        </p:xfrm>
        <a:graphic>
          <a:graphicData uri="http://schemas.openxmlformats.org/drawingml/2006/table">
            <a:tbl>
              <a:tblPr>
                <a:tableStyleId>{C115FB49-3FBE-41CF-8DFC-A938FE5134F0}</a:tableStyleId>
              </a:tblPr>
              <a:tblGrid>
                <a:gridCol w="228971">
                  <a:extLst>
                    <a:ext uri="{9D8B030D-6E8A-4147-A177-3AD203B41FA5}">
                      <a16:colId xmlns:a16="http://schemas.microsoft.com/office/drawing/2014/main" val="2259106629"/>
                    </a:ext>
                  </a:extLst>
                </a:gridCol>
                <a:gridCol w="1531249">
                  <a:extLst>
                    <a:ext uri="{9D8B030D-6E8A-4147-A177-3AD203B41FA5}">
                      <a16:colId xmlns:a16="http://schemas.microsoft.com/office/drawing/2014/main" val="1908694643"/>
                    </a:ext>
                  </a:extLst>
                </a:gridCol>
              </a:tblGrid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CF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zahraničné značkové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5963896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zahraničné privátne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523128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slovenské značkové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1337271"/>
                  </a:ext>
                </a:extLst>
              </a:tr>
              <a:tr h="247749">
                <a:tc>
                  <a:txBody>
                    <a:bodyPr/>
                    <a:lstStyle/>
                    <a:p>
                      <a:pPr algn="l" fontAlgn="b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u="none" strike="noStrike">
                          <a:effectLst/>
                        </a:rPr>
                        <a:t> slovenské privátne</a:t>
                      </a:r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mpd="sng">
                      <a:noFill/>
                      <a:prstDash val="dash"/>
                    </a:lnT>
                    <a:lnB w="6350" cmpd="sng">
                      <a:noFill/>
                      <a:prstDash val="dash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9378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76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B7AE5-E47A-093B-526C-7D62A24CD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DE317-4769-4778-32A7-36E5EFA48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5" y="195420"/>
            <a:ext cx="6164841" cy="57608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sk-SK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Hlavné</a:t>
            </a:r>
            <a:r>
              <a:rPr lang="sk-SK" sz="18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 </a:t>
            </a:r>
            <a:r>
              <a:rPr lang="sk-SK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výsledky</a:t>
            </a:r>
            <a:endParaRPr lang="en-US" dirty="0">
              <a:gradFill>
                <a:gsLst>
                  <a:gs pos="57000">
                    <a:srgbClr val="F36F21"/>
                  </a:gs>
                  <a:gs pos="0">
                    <a:srgbClr val="F0AB00"/>
                  </a:gs>
                </a:gsLst>
                <a:lin ang="10800000" scaled="1"/>
              </a:gradFill>
              <a:latin typeface="Arial"/>
            </a:endParaRPr>
          </a:p>
        </p:txBody>
      </p:sp>
      <p:sp>
        <p:nvSpPr>
          <p:cNvPr id="110" name="Obdĺžnik: zaoblené rohy 109">
            <a:extLst>
              <a:ext uri="{FF2B5EF4-FFF2-40B4-BE49-F238E27FC236}">
                <a16:creationId xmlns:a16="http://schemas.microsoft.com/office/drawing/2014/main" id="{55C6E691-CE6C-4D8E-4B54-6D6A8685EB60}"/>
              </a:ext>
            </a:extLst>
          </p:cNvPr>
          <p:cNvSpPr/>
          <p:nvPr/>
        </p:nvSpPr>
        <p:spPr bwMode="gray">
          <a:xfrm>
            <a:off x="390625" y="2266308"/>
            <a:ext cx="6772829" cy="1378457"/>
          </a:xfrm>
          <a:prstGeom prst="roundRect">
            <a:avLst>
              <a:gd name="adj" fmla="val 8488"/>
            </a:avLst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200"/>
              </a:spcAft>
              <a:buClr>
                <a:srgbClr val="FA7222"/>
              </a:buClr>
              <a:defRPr/>
            </a:pPr>
            <a:endParaRPr lang="sk-SK" sz="1200" b="1" dirty="0">
              <a:gradFill>
                <a:gsLst>
                  <a:gs pos="0">
                    <a:srgbClr val="F0AB00"/>
                  </a:gs>
                  <a:gs pos="57000">
                    <a:srgbClr val="F36F21"/>
                  </a:gs>
                </a:gsLst>
                <a:lin ang="10800000" scaled="1"/>
              </a:gradFill>
            </a:endParaRP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F69D959F-4642-C36E-F021-D699DDC14FA2}"/>
              </a:ext>
            </a:extLst>
          </p:cNvPr>
          <p:cNvSpPr txBox="1"/>
          <p:nvPr/>
        </p:nvSpPr>
        <p:spPr bwMode="gray">
          <a:xfrm>
            <a:off x="390625" y="975754"/>
            <a:ext cx="8153400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A7222"/>
              </a:buClr>
            </a:pP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Viac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ako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štvrtina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vystavených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sk-SK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potravinárskych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výrobkov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sa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predáva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pod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privátnymi</a:t>
            </a:r>
            <a:r>
              <a:rPr lang="en-US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 </a:t>
            </a:r>
            <a:r>
              <a:rPr lang="en-US" sz="1200" b="1" i="0" dirty="0" err="1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značkami</a:t>
            </a:r>
            <a:endParaRPr lang="en-US" sz="1200" b="1" i="0" dirty="0">
              <a:gradFill>
                <a:gsLst>
                  <a:gs pos="0">
                    <a:srgbClr val="F0AB00"/>
                  </a:gs>
                  <a:gs pos="57000">
                    <a:srgbClr val="F36F21"/>
                  </a:gs>
                </a:gsLst>
                <a:lin ang="10800000" scaled="1"/>
              </a:gradFill>
            </a:endParaRPr>
          </a:p>
          <a:p>
            <a:pPr marL="17145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Podiel vystavených výrobkov privátnych značiek zostal na rovnakej úrovni ako v roku 2025. </a:t>
            </a:r>
            <a:r>
              <a:rPr lang="sk-SK" sz="12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Celoslovenský priemer dosiahol v aktuálnom roku 2026 úroveň 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26 %.</a:t>
            </a:r>
            <a:endParaRPr lang="sk-SK" sz="1200" b="1" dirty="0"/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D77A5D8-B17D-DFEA-BAFF-646AAF089FD5}"/>
              </a:ext>
            </a:extLst>
          </p:cNvPr>
          <p:cNvSpPr txBox="1"/>
          <p:nvPr/>
        </p:nvSpPr>
        <p:spPr bwMode="gray">
          <a:xfrm>
            <a:off x="360144" y="1982532"/>
            <a:ext cx="8153400" cy="2578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FA7222"/>
              </a:buClr>
              <a:defRPr/>
            </a:pPr>
            <a:r>
              <a:rPr lang="sk-SK" sz="1200" b="1" i="0" dirty="0">
                <a:gradFill>
                  <a:gsLst>
                    <a:gs pos="0">
                      <a:srgbClr val="F0AB00"/>
                    </a:gs>
                    <a:gs pos="57000">
                      <a:srgbClr val="F36F21"/>
                    </a:gs>
                  </a:gsLst>
                  <a:lin ang="10800000" scaled="1"/>
                </a:gradFill>
              </a:rPr>
              <a:t>Najvyšší podiel výrobkov privátnych značiek má Lidl; ostatné reťazce ich majú výrazne menej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 predajniach spoločnosti Lidl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je dlhodobo najvyšší podiel vystavených výrobkov privátnych značiek. Tento rok dosiahol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52 %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podobne ako v predchádzajúcich rokoch.</a:t>
            </a:r>
          </a:p>
          <a:p>
            <a:pPr marL="17145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Druhý najvyšší podiel vystavených výrobkov privátnych značiek má reťazec </a:t>
            </a:r>
            <a:r>
              <a:rPr lang="sk-SK" sz="1200" b="1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Biedronka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Tvoria viac ako štvrtinu </a:t>
            </a:r>
            <a:b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sk-SK" sz="12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(27 %) 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sledovaného sortimentu.</a:t>
            </a:r>
          </a:p>
          <a:p>
            <a:pPr marL="17145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Kaufland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zaznamenal pokles podielu privátnych značiek o 1 p. b. na súčasných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24 %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Štvrté miesto v rebríčku zastúpenia vlastných značiek patrí sieti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COOP Jednota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ktorá si vo svojich regáloch dlhodobo udržiava podiel privátnych značiek na úrovni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20 %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sk-SK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Reťazce Tesco, </a:t>
            </a:r>
            <a:r>
              <a:rPr lang="sk-SK" sz="12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Fresh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 Billa majú vo svojich regáloch 14 – 18 % výrobkov privátnych značiek.</a:t>
            </a:r>
          </a:p>
          <a:p>
            <a:pPr marL="17145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 sieťach CBA a v predajniach skupiny Terno (vrátane predajní Moja </a:t>
            </a:r>
            <a:r>
              <a:rPr lang="sk-SK" sz="1200" b="0" i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Samoška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 Kraj) tvorí podiel výrobkov predávaných pod privátnou značkou menej ako 10 %.</a:t>
            </a:r>
          </a:p>
        </p:txBody>
      </p:sp>
    </p:spTree>
    <p:extLst>
      <p:ext uri="{BB962C8B-B14F-4D97-AF65-F5344CB8AC3E}">
        <p14:creationId xmlns:p14="http://schemas.microsoft.com/office/powerpoint/2010/main" val="295138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CFC05-A2B0-3963-E208-CD2C1FC46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684799-0175-FC64-7153-AB9B003C9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5" y="195420"/>
            <a:ext cx="6164841" cy="576080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sk-SK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Hlavné</a:t>
            </a:r>
            <a:r>
              <a:rPr lang="sk-SK" sz="18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 </a:t>
            </a:r>
            <a:r>
              <a:rPr lang="sk-SK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výsledky</a:t>
            </a:r>
            <a:endParaRPr lang="en-US" dirty="0">
              <a:gradFill>
                <a:gsLst>
                  <a:gs pos="57000">
                    <a:srgbClr val="F36F21"/>
                  </a:gs>
                  <a:gs pos="0">
                    <a:srgbClr val="F0AB00"/>
                  </a:gs>
                </a:gsLst>
                <a:lin ang="10800000" scaled="1"/>
              </a:gradFill>
              <a:latin typeface="Arial"/>
            </a:endParaRP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DBD5D3F8-7EBD-1524-5897-E8700A76AE12}"/>
              </a:ext>
            </a:extLst>
          </p:cNvPr>
          <p:cNvSpPr txBox="1"/>
          <p:nvPr/>
        </p:nvSpPr>
        <p:spPr bwMode="gray">
          <a:xfrm>
            <a:off x="319518" y="918036"/>
            <a:ext cx="7740035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Clr>
                <a:srgbClr val="FA7222"/>
              </a:buClr>
            </a:pPr>
            <a:r>
              <a:rPr lang="sk-SK" sz="1200" b="1" i="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</a:rPr>
              <a:t>Najvyšší podiel privátnych značiek má kategória mlieka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Privátne značky sú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najčastejšie zastúpené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 kategóriách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mlieka, olejov, konzervovaných produktov, mäsových výrobkov a prírodných syrov.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 porovnaní s minulým rokom sa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podiel privátnych značiek zvýšil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v kategóriách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olejov a prírodných syrov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Naopak, v kategórii mlieka sa znížil.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Privátne značky majú dlhodobo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najnižšie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zastúpenie v kategóriách vína, alkoholických nápojov a piva.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8CF5C19D-8CA6-A06F-77FB-5A760AE429BD}"/>
              </a:ext>
            </a:extLst>
          </p:cNvPr>
          <p:cNvSpPr txBox="1"/>
          <p:nvPr/>
        </p:nvSpPr>
        <p:spPr bwMode="gray">
          <a:xfrm>
            <a:off x="319518" y="2621467"/>
            <a:ext cx="7819725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buClr>
                <a:srgbClr val="FA7222"/>
              </a:buClr>
            </a:pPr>
            <a:r>
              <a:rPr lang="sk-SK" sz="1200" b="1" i="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</a:rPr>
              <a:t>Privátne značky sú zvyčajne „menej slovenské“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Podiel slovenských výrobkov medzi značkovými výrobkami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zostáva stabilný.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Naďalej však platí, že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medzi privátnymi značkami sú slovenské výrobky zastúpené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výrazne menej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ako medzi značkovými výrobkami.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Zatiaľ čo medzi značkovými produktmi dosahuje podiel výrobkov slovenského pôvodu takmer 44 %, pri výrobkoch privátnych značiek je to menej ako tretina.</a:t>
            </a:r>
          </a:p>
          <a:p>
            <a:pPr marL="171450" lvl="0" indent="-171450">
              <a:spcAft>
                <a:spcPts val="600"/>
              </a:spcAft>
              <a:buClr>
                <a:srgbClr val="FA7222"/>
              </a:buClr>
              <a:buFont typeface="Wingdings" panose="05000000000000000000" pitchFamily="2" charset="2"/>
              <a:buChar char="§"/>
              <a:defRPr/>
            </a:pPr>
            <a:r>
              <a:rPr lang="sk-SK" sz="1200" b="0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Podiel </a:t>
            </a:r>
            <a:r>
              <a:rPr lang="sk-SK" sz="1200" b="1" i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slovenských výrobkov medzi privátnymi značkami postupne mierne klesá.</a:t>
            </a:r>
            <a:endParaRPr lang="sk-SK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24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C9E2C1-62BD-4ECE-9E51-59E1BF03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  <a:t>Dizajn prieskumu</a:t>
            </a:r>
            <a:endParaRPr lang="sk-SK" dirty="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1AE48894-5D8F-4088-BCD5-1E24ED6B426B}"/>
              </a:ext>
            </a:extLst>
          </p:cNvPr>
          <p:cNvSpPr txBox="1"/>
          <p:nvPr/>
        </p:nvSpPr>
        <p:spPr bwMode="gray">
          <a:xfrm>
            <a:off x="863588" y="2185831"/>
            <a:ext cx="3600000" cy="3770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spcBef>
                <a:spcPts val="300"/>
              </a:spcBef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sk-SK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Kvantitatívne zisťovanie </a:t>
            </a:r>
          </a:p>
          <a:p>
            <a:pPr marL="228600" indent="-228600">
              <a:spcBef>
                <a:spcPts val="300"/>
              </a:spcBef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sk-SK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Osobný zber dát na predajniach jednotlivých reťazcov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E6196B56-A291-4FD9-9A82-5D23B1BB58AC}"/>
              </a:ext>
            </a:extLst>
          </p:cNvPr>
          <p:cNvSpPr txBox="1"/>
          <p:nvPr/>
        </p:nvSpPr>
        <p:spPr bwMode="gray">
          <a:xfrm>
            <a:off x="863588" y="3092005"/>
            <a:ext cx="3600000" cy="5463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spcBef>
                <a:spcPts val="300"/>
              </a:spcBef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1254125" algn="l"/>
              </a:tabLst>
            </a:pPr>
            <a:r>
              <a:rPr lang="sk-SK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330 predajní definovaných maloobchodných sietí </a:t>
            </a:r>
            <a:br>
              <a:rPr lang="sk-SK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sk-SK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na celom Slovensku</a:t>
            </a:r>
          </a:p>
          <a:p>
            <a:pPr>
              <a:spcBef>
                <a:spcPts val="300"/>
              </a:spcBef>
            </a:pPr>
            <a:endParaRPr lang="sk-SK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B92DD9EB-0694-4927-936D-85E7301924A5}"/>
              </a:ext>
            </a:extLst>
          </p:cNvPr>
          <p:cNvSpPr txBox="1"/>
          <p:nvPr/>
        </p:nvSpPr>
        <p:spPr bwMode="gray">
          <a:xfrm>
            <a:off x="863588" y="3865311"/>
            <a:ext cx="3600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>
                <a:tab pos="1254125" algn="l"/>
              </a:tabLst>
              <a:defRPr/>
            </a:pPr>
            <a:r>
              <a:rPr kumimoji="0" lang="sk-SK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26.2. - </a:t>
            </a:r>
            <a:r>
              <a:rPr lang="sk-SK" sz="1100">
                <a:solidFill>
                  <a:srgbClr val="000000">
                    <a:lumMod val="75000"/>
                    <a:lumOff val="25000"/>
                  </a:srgbClr>
                </a:solidFill>
                <a:latin typeface="Arial" pitchFamily="34" charset="0"/>
                <a:cs typeface="Arial" pitchFamily="34" charset="0"/>
              </a:rPr>
              <a:t>31</a:t>
            </a:r>
            <a:r>
              <a:rPr kumimoji="0" lang="sk-SK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.3. 2026</a:t>
            </a:r>
            <a:endParaRPr kumimoji="0" lang="sk-SK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CD34C7A0-CA91-4A60-AB2F-E483249AB29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863588" y="1950278"/>
            <a:ext cx="1401557" cy="21824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1100" b="1"/>
              <a:t>Metodológia</a:t>
            </a:r>
            <a:endParaRPr lang="en-US" sz="1100" b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C68118-F64E-4C4E-995B-E8D219FBF5A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863588" y="2838886"/>
            <a:ext cx="2052473" cy="22998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1100" b="1"/>
              <a:t>Vzorka</a:t>
            </a: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B8099635-5919-4EBC-AAEB-BFD1EE9F961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863588" y="3628609"/>
            <a:ext cx="2052473" cy="21866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1100" b="1"/>
              <a:t>Realizácia zberu dát</a:t>
            </a: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90ED68B6-C326-4F30-AC76-A9BBB7002FC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63588" y="1095587"/>
            <a:ext cx="2052473" cy="2182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1200" b="1"/>
              <a:t>Predmet prieskumu</a:t>
            </a:r>
          </a:p>
        </p:txBody>
      </p:sp>
      <p:sp>
        <p:nvSpPr>
          <p:cNvPr id="31" name="BlokTextu 30">
            <a:extLst>
              <a:ext uri="{FF2B5EF4-FFF2-40B4-BE49-F238E27FC236}">
                <a16:creationId xmlns:a16="http://schemas.microsoft.com/office/drawing/2014/main" id="{7519A705-EABC-4ADA-906F-A513767987CE}"/>
              </a:ext>
            </a:extLst>
          </p:cNvPr>
          <p:cNvSpPr txBox="1"/>
          <p:nvPr/>
        </p:nvSpPr>
        <p:spPr bwMode="gray">
          <a:xfrm>
            <a:off x="877185" y="1369007"/>
            <a:ext cx="4412146" cy="5463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Bef>
                <a:spcPts val="300"/>
              </a:spcBef>
              <a:buClr>
                <a:srgbClr val="FA7222"/>
              </a:buClr>
              <a:buFont typeface="Wingdings" panose="05000000000000000000" pitchFamily="2" charset="2"/>
              <a:buChar char="§"/>
            </a:pPr>
            <a:r>
              <a:rPr lang="sk-SK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Zistenie podielu </a:t>
            </a:r>
            <a:r>
              <a:rPr lang="sk-SK" sz="11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slovenských výrobkov </a:t>
            </a:r>
            <a:r>
              <a:rPr lang="sk-SK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sk-SK" sz="11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privátnych značiek </a:t>
            </a:r>
            <a:r>
              <a:rPr lang="sk-SK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na vystavených výrobkoch v slovenských maloobchodných sieťach.</a:t>
            </a:r>
          </a:p>
          <a:p>
            <a:pPr>
              <a:spcBef>
                <a:spcPts val="300"/>
              </a:spcBef>
            </a:pPr>
            <a:endParaRPr lang="sk-SK" sz="11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dĺžnik: odstrihnutý jeden roh 12">
            <a:extLst>
              <a:ext uri="{FF2B5EF4-FFF2-40B4-BE49-F238E27FC236}">
                <a16:creationId xmlns:a16="http://schemas.microsoft.com/office/drawing/2014/main" id="{E5EEC34A-C313-49AD-B74A-AF6959C77866}"/>
              </a:ext>
            </a:extLst>
          </p:cNvPr>
          <p:cNvSpPr/>
          <p:nvPr/>
        </p:nvSpPr>
        <p:spPr bwMode="gray">
          <a:xfrm rot="5400000">
            <a:off x="237178" y="1942637"/>
            <a:ext cx="426114" cy="426114"/>
          </a:xfrm>
          <a:prstGeom prst="ellipse">
            <a:avLst/>
          </a:prstGeom>
          <a:solidFill>
            <a:srgbClr val="F6D50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dĺžnik: odstrihnutý jeden roh 16">
            <a:extLst>
              <a:ext uri="{FF2B5EF4-FFF2-40B4-BE49-F238E27FC236}">
                <a16:creationId xmlns:a16="http://schemas.microsoft.com/office/drawing/2014/main" id="{7F5AA813-E735-43E2-8547-F52C4B1A4CCD}"/>
              </a:ext>
            </a:extLst>
          </p:cNvPr>
          <p:cNvSpPr/>
          <p:nvPr/>
        </p:nvSpPr>
        <p:spPr bwMode="gray">
          <a:xfrm rot="16200000">
            <a:off x="237178" y="2819722"/>
            <a:ext cx="426114" cy="426114"/>
          </a:xfrm>
          <a:prstGeom prst="ellipse">
            <a:avLst/>
          </a:prstGeom>
          <a:solidFill>
            <a:srgbClr val="C1BB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dĺžnik: odstrihnutý jeden roh 24">
            <a:extLst>
              <a:ext uri="{FF2B5EF4-FFF2-40B4-BE49-F238E27FC236}">
                <a16:creationId xmlns:a16="http://schemas.microsoft.com/office/drawing/2014/main" id="{BEC700A3-7D28-4D60-9ABF-5C09FCC82129}"/>
              </a:ext>
            </a:extLst>
          </p:cNvPr>
          <p:cNvSpPr/>
          <p:nvPr/>
        </p:nvSpPr>
        <p:spPr bwMode="gray">
          <a:xfrm>
            <a:off x="237178" y="1074962"/>
            <a:ext cx="426114" cy="426114"/>
          </a:xfrm>
          <a:prstGeom prst="ellipse">
            <a:avLst/>
          </a:prstGeom>
          <a:solidFill>
            <a:srgbClr val="F0AB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Grafický objekt 31" descr="Kruhy so šípkami">
            <a:extLst>
              <a:ext uri="{FF2B5EF4-FFF2-40B4-BE49-F238E27FC236}">
                <a16:creationId xmlns:a16="http://schemas.microsoft.com/office/drawing/2014/main" id="{29CD79A3-A6FC-47C1-8D55-55B5547AF7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8609" y="1983433"/>
            <a:ext cx="334972" cy="334972"/>
          </a:xfrm>
          <a:prstGeom prst="rect">
            <a:avLst/>
          </a:prstGeom>
        </p:spPr>
      </p:pic>
      <p:pic>
        <p:nvPicPr>
          <p:cNvPr id="33" name="Grafický objekt 32" descr="Bublina chatu">
            <a:extLst>
              <a:ext uri="{FF2B5EF4-FFF2-40B4-BE49-F238E27FC236}">
                <a16:creationId xmlns:a16="http://schemas.microsoft.com/office/drawing/2014/main" id="{F1BD6654-2CE6-4088-8D36-A4788E72A2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88609" y="1120116"/>
            <a:ext cx="345468" cy="345468"/>
          </a:xfrm>
          <a:prstGeom prst="rect">
            <a:avLst/>
          </a:prstGeom>
        </p:spPr>
      </p:pic>
      <p:grpSp>
        <p:nvGrpSpPr>
          <p:cNvPr id="34" name="Skupina 33">
            <a:extLst>
              <a:ext uri="{FF2B5EF4-FFF2-40B4-BE49-F238E27FC236}">
                <a16:creationId xmlns:a16="http://schemas.microsoft.com/office/drawing/2014/main" id="{95917E0B-EBF2-4B56-9133-4443A726A7E3}"/>
              </a:ext>
            </a:extLst>
          </p:cNvPr>
          <p:cNvGrpSpPr/>
          <p:nvPr/>
        </p:nvGrpSpPr>
        <p:grpSpPr>
          <a:xfrm>
            <a:off x="237178" y="3588241"/>
            <a:ext cx="468047" cy="468047"/>
            <a:chOff x="215521" y="3416103"/>
            <a:chExt cx="468047" cy="468047"/>
          </a:xfrm>
        </p:grpSpPr>
        <p:sp>
          <p:nvSpPr>
            <p:cNvPr id="35" name="Ovál 34">
              <a:extLst>
                <a:ext uri="{FF2B5EF4-FFF2-40B4-BE49-F238E27FC236}">
                  <a16:creationId xmlns:a16="http://schemas.microsoft.com/office/drawing/2014/main" id="{0687BC53-CA69-4362-811E-29C5F26D9B75}"/>
                </a:ext>
              </a:extLst>
            </p:cNvPr>
            <p:cNvSpPr/>
            <p:nvPr/>
          </p:nvSpPr>
          <p:spPr bwMode="gray">
            <a:xfrm>
              <a:off x="215521" y="3416103"/>
              <a:ext cx="468047" cy="468047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8" name="Grafický objekt 37" descr="Mesačný kalendár">
              <a:extLst>
                <a:ext uri="{FF2B5EF4-FFF2-40B4-BE49-F238E27FC236}">
                  <a16:creationId xmlns:a16="http://schemas.microsoft.com/office/drawing/2014/main" id="{2CB35078-7016-4F26-8451-D404B44A002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00946" y="3513243"/>
              <a:ext cx="292063" cy="292063"/>
            </a:xfrm>
            <a:prstGeom prst="rect">
              <a:avLst/>
            </a:prstGeom>
          </p:spPr>
        </p:pic>
      </p:grpSp>
      <p:pic>
        <p:nvPicPr>
          <p:cNvPr id="6" name="Grafický objekt 5" descr="Obchod obrys">
            <a:extLst>
              <a:ext uri="{FF2B5EF4-FFF2-40B4-BE49-F238E27FC236}">
                <a16:creationId xmlns:a16="http://schemas.microsoft.com/office/drawing/2014/main" id="{193E8B1B-2586-4CF4-894D-17CE3300F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340" y="2870894"/>
            <a:ext cx="337789" cy="337789"/>
          </a:xfrm>
          <a:prstGeom prst="rect">
            <a:avLst/>
          </a:prstGeom>
        </p:spPr>
      </p:pic>
      <p:sp>
        <p:nvSpPr>
          <p:cNvPr id="24" name="Ovál 23">
            <a:extLst>
              <a:ext uri="{FF2B5EF4-FFF2-40B4-BE49-F238E27FC236}">
                <a16:creationId xmlns:a16="http://schemas.microsoft.com/office/drawing/2014/main" id="{43C2A8EF-ECEC-423E-837B-5C46B2865583}"/>
              </a:ext>
            </a:extLst>
          </p:cNvPr>
          <p:cNvSpPr/>
          <p:nvPr/>
        </p:nvSpPr>
        <p:spPr bwMode="gray">
          <a:xfrm>
            <a:off x="6540002" y="3334655"/>
            <a:ext cx="1511786" cy="15117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5BAF2454-324B-4E29-899A-B84726494823}"/>
              </a:ext>
            </a:extLst>
          </p:cNvPr>
          <p:cNvSpPr/>
          <p:nvPr/>
        </p:nvSpPr>
        <p:spPr bwMode="gray">
          <a:xfrm>
            <a:off x="5219507" y="2686640"/>
            <a:ext cx="1229936" cy="1229936"/>
          </a:xfrm>
          <a:prstGeom prst="ellipse">
            <a:avLst/>
          </a:prstGeom>
          <a:solidFill>
            <a:srgbClr val="B3CC7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FFA7A3B8-06AE-401A-8DCC-829C1F82B28A}"/>
              </a:ext>
            </a:extLst>
          </p:cNvPr>
          <p:cNvSpPr/>
          <p:nvPr/>
        </p:nvSpPr>
        <p:spPr bwMode="gray">
          <a:xfrm>
            <a:off x="7348725" y="843265"/>
            <a:ext cx="941128" cy="941128"/>
          </a:xfrm>
          <a:prstGeom prst="ellipse">
            <a:avLst/>
          </a:prstGeom>
          <a:solidFill>
            <a:srgbClr val="ECB61C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sk-SK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69726365-4B12-E678-B93C-BA787EFA004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3"/>
          <a:stretch/>
        </p:blipFill>
        <p:spPr>
          <a:xfrm>
            <a:off x="5730560" y="1299723"/>
            <a:ext cx="2695125" cy="2573416"/>
          </a:xfrm>
          <a:prstGeom prst="flowChartSummingJunction">
            <a:avLst/>
          </a:prstGeom>
        </p:spPr>
      </p:pic>
    </p:spTree>
    <p:extLst>
      <p:ext uri="{BB962C8B-B14F-4D97-AF65-F5344CB8AC3E}">
        <p14:creationId xmlns:p14="http://schemas.microsoft.com/office/powerpoint/2010/main" val="1810887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594A7C35-DFED-5782-299F-114B0E9632E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9106266"/>
              </p:ext>
            </p:extLst>
          </p:nvPr>
        </p:nvGraphicFramePr>
        <p:xfrm>
          <a:off x="-125261" y="1832866"/>
          <a:ext cx="2739555" cy="130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23411" y="195112"/>
            <a:ext cx="6408889" cy="576080"/>
          </a:xfrm>
        </p:spPr>
        <p:txBody>
          <a:bodyPr anchor="ctr"/>
          <a:lstStyle/>
          <a:p>
            <a:r>
              <a:rPr lang="sk-SK" sz="22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Podiel vystavených privátnych značiek</a:t>
            </a:r>
            <a:br>
              <a:rPr lang="sk-SK" sz="22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</a:b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Trend 2013 - 2026</a:t>
            </a:r>
            <a:endParaRPr lang="sk-SK" sz="1400" dirty="0">
              <a:solidFill>
                <a:srgbClr val="ED7D31"/>
              </a:solidFill>
            </a:endParaRPr>
          </a:p>
        </p:txBody>
      </p:sp>
      <p:graphicFrame>
        <p:nvGraphicFramePr>
          <p:cNvPr id="31" name="Graf 30">
            <a:extLst>
              <a:ext uri="{FF2B5EF4-FFF2-40B4-BE49-F238E27FC236}">
                <a16:creationId xmlns:a16="http://schemas.microsoft.com/office/drawing/2014/main" id="{759DB6BC-A02F-4076-B343-BE21EE465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89280"/>
              </p:ext>
            </p:extLst>
          </p:nvPr>
        </p:nvGraphicFramePr>
        <p:xfrm>
          <a:off x="2073488" y="1648590"/>
          <a:ext cx="6812817" cy="2956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2" name="Tabuľka 31">
            <a:extLst>
              <a:ext uri="{FF2B5EF4-FFF2-40B4-BE49-F238E27FC236}">
                <a16:creationId xmlns:a16="http://schemas.microsoft.com/office/drawing/2014/main" id="{32D269EE-FE77-4DD3-BD5C-9E6DF3FF1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76647"/>
              </p:ext>
            </p:extLst>
          </p:nvPr>
        </p:nvGraphicFramePr>
        <p:xfrm>
          <a:off x="2446533" y="1359641"/>
          <a:ext cx="6233164" cy="29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860561065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402240871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981160638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107837418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668112260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2216518196"/>
                    </a:ext>
                  </a:extLst>
                </a:gridCol>
                <a:gridCol w="445226">
                  <a:extLst>
                    <a:ext uri="{9D8B030D-6E8A-4147-A177-3AD203B41FA5}">
                      <a16:colId xmlns:a16="http://schemas.microsoft.com/office/drawing/2014/main" val="46048012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/>
                      <a:endParaRPr lang="sk-SK" sz="1100" b="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- 4,3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+ 0,8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+1,3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+0,3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+2,9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+1,3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-1,1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+0,9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+0,5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+1,2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-0,9</a:t>
                      </a:r>
                      <a:endParaRPr lang="sk-SK" sz="10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+0,1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0,0</a:t>
                      </a:r>
                    </a:p>
                  </a:txBody>
                  <a:tcPr marL="0" marR="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BlokTextu 32">
            <a:extLst>
              <a:ext uri="{FF2B5EF4-FFF2-40B4-BE49-F238E27FC236}">
                <a16:creationId xmlns:a16="http://schemas.microsoft.com/office/drawing/2014/main" id="{43FD2015-803B-4E8F-97EE-1244E4C0A89E}"/>
              </a:ext>
            </a:extLst>
          </p:cNvPr>
          <p:cNvSpPr txBox="1"/>
          <p:nvPr/>
        </p:nvSpPr>
        <p:spPr bwMode="gray">
          <a:xfrm>
            <a:off x="2542846" y="1205753"/>
            <a:ext cx="5693483" cy="1538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sk-SK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Porovnanie oproti predchádzajúcemu roku (vyjadrené v percentuálnych bodoch):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67A91C6D-FB81-4702-BC40-E7A62721DBA0}"/>
              </a:ext>
            </a:extLst>
          </p:cNvPr>
          <p:cNvGrpSpPr/>
          <p:nvPr/>
        </p:nvGrpSpPr>
        <p:grpSpPr>
          <a:xfrm>
            <a:off x="465879" y="3251960"/>
            <a:ext cx="1350420" cy="435874"/>
            <a:chOff x="7636669" y="2561616"/>
            <a:chExt cx="1350420" cy="435874"/>
          </a:xfrm>
        </p:grpSpPr>
        <p:sp>
          <p:nvSpPr>
            <p:cNvPr id="23" name="BlokTextu 22">
              <a:extLst>
                <a:ext uri="{FF2B5EF4-FFF2-40B4-BE49-F238E27FC236}">
                  <a16:creationId xmlns:a16="http://schemas.microsoft.com/office/drawing/2014/main" id="{D701E013-BBDD-4300-8B81-A09B78C04D4F}"/>
                </a:ext>
              </a:extLst>
            </p:cNvPr>
            <p:cNvSpPr txBox="1"/>
            <p:nvPr/>
          </p:nvSpPr>
          <p:spPr bwMode="gray">
            <a:xfrm>
              <a:off x="7843526" y="2561616"/>
              <a:ext cx="114356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sk-SK" sz="10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Privátne značky</a:t>
              </a:r>
            </a:p>
          </p:txBody>
        </p:sp>
        <p:sp>
          <p:nvSpPr>
            <p:cNvPr id="24" name="BlokTextu 23">
              <a:extLst>
                <a:ext uri="{FF2B5EF4-FFF2-40B4-BE49-F238E27FC236}">
                  <a16:creationId xmlns:a16="http://schemas.microsoft.com/office/drawing/2014/main" id="{9392986F-AE6F-44F8-AA30-805104D246E6}"/>
                </a:ext>
              </a:extLst>
            </p:cNvPr>
            <p:cNvSpPr txBox="1"/>
            <p:nvPr/>
          </p:nvSpPr>
          <p:spPr bwMode="gray">
            <a:xfrm>
              <a:off x="7843526" y="2843602"/>
              <a:ext cx="114356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sk-SK" sz="1000">
                  <a:solidFill>
                    <a:schemeClr val="bg1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Značkové výrobky</a:t>
              </a:r>
            </a:p>
          </p:txBody>
        </p:sp>
        <p:sp>
          <p:nvSpPr>
            <p:cNvPr id="25" name="Ovál 24">
              <a:extLst>
                <a:ext uri="{FF2B5EF4-FFF2-40B4-BE49-F238E27FC236}">
                  <a16:creationId xmlns:a16="http://schemas.microsoft.com/office/drawing/2014/main" id="{FC62E68B-924A-4124-B273-550D7E76E4C2}"/>
                </a:ext>
              </a:extLst>
            </p:cNvPr>
            <p:cNvSpPr/>
            <p:nvPr/>
          </p:nvSpPr>
          <p:spPr bwMode="gray">
            <a:xfrm>
              <a:off x="7636669" y="2566560"/>
              <a:ext cx="144000" cy="144000"/>
            </a:xfrm>
            <a:prstGeom prst="ellipse">
              <a:avLst/>
            </a:prstGeom>
            <a:solidFill>
              <a:srgbClr val="00B05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6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ál 25">
              <a:extLst>
                <a:ext uri="{FF2B5EF4-FFF2-40B4-BE49-F238E27FC236}">
                  <a16:creationId xmlns:a16="http://schemas.microsoft.com/office/drawing/2014/main" id="{55EE5EF2-39E6-4603-A3B0-9DA35747E968}"/>
                </a:ext>
              </a:extLst>
            </p:cNvPr>
            <p:cNvSpPr/>
            <p:nvPr/>
          </p:nvSpPr>
          <p:spPr bwMode="gray">
            <a:xfrm>
              <a:off x="7636669" y="2847154"/>
              <a:ext cx="144000" cy="144000"/>
            </a:xfrm>
            <a:prstGeom prst="ellipse">
              <a:avLst/>
            </a:prstGeom>
            <a:solidFill>
              <a:srgbClr val="BFBFB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6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Zástupný symbol textu 10">
            <a:extLst>
              <a:ext uri="{FF2B5EF4-FFF2-40B4-BE49-F238E27FC236}">
                <a16:creationId xmlns:a16="http://schemas.microsoft.com/office/drawing/2014/main" id="{9D44909B-57CB-4C6A-B75E-4AEEC76E000B}"/>
              </a:ext>
            </a:extLst>
          </p:cNvPr>
          <p:cNvSpPr txBox="1">
            <a:spLocks/>
          </p:cNvSpPr>
          <p:nvPr/>
        </p:nvSpPr>
        <p:spPr bwMode="gray">
          <a:xfrm>
            <a:off x="323527" y="4767206"/>
            <a:ext cx="8280000" cy="161758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6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54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54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sp>
        <p:nvSpPr>
          <p:cNvPr id="3" name="Rechteck 3">
            <a:extLst>
              <a:ext uri="{FF2B5EF4-FFF2-40B4-BE49-F238E27FC236}">
                <a16:creationId xmlns:a16="http://schemas.microsoft.com/office/drawing/2014/main" id="{ABE44EDD-FA70-98E1-E913-CF5C24271072}"/>
              </a:ext>
            </a:extLst>
          </p:cNvPr>
          <p:cNvSpPr/>
          <p:nvPr>
            <p:custDataLst>
              <p:tags r:id="rId2"/>
            </p:custDataLst>
          </p:nvPr>
        </p:nvSpPr>
        <p:spPr bwMode="gray">
          <a:xfrm>
            <a:off x="517098" y="2312095"/>
            <a:ext cx="942822" cy="357776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800" dirty="0">
                <a:solidFill>
                  <a:srgbClr val="00B050"/>
                </a:solidFill>
              </a:rPr>
              <a:t>26</a:t>
            </a:r>
            <a:r>
              <a:rPr lang="sk-SK" sz="1600" dirty="0">
                <a:solidFill>
                  <a:srgbClr val="00B050"/>
                </a:solidFill>
              </a:rPr>
              <a:t>,0</a:t>
            </a:r>
            <a:r>
              <a:rPr lang="sk-SK" sz="900" dirty="0">
                <a:solidFill>
                  <a:srgbClr val="00B050"/>
                </a:solidFill>
              </a:rPr>
              <a:t>%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6A6179B-DFCB-C4CF-D661-C1CE609FFB24}"/>
              </a:ext>
            </a:extLst>
          </p:cNvPr>
          <p:cNvSpPr txBox="1"/>
          <p:nvPr/>
        </p:nvSpPr>
        <p:spPr bwMode="gray">
          <a:xfrm>
            <a:off x="8221468" y="4414263"/>
            <a:ext cx="512563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b"/>
            <a:r>
              <a:rPr lang="sk-SK" sz="1100" b="1" i="0" u="none" strike="noStrike" kern="1200" dirty="0">
                <a:solidFill>
                  <a:srgbClr val="E55A00"/>
                </a:solidFill>
                <a:effectLst/>
                <a:latin typeface="+mn-lt"/>
                <a:ea typeface="+mn-ea"/>
                <a:cs typeface="+mn-cs"/>
              </a:rPr>
              <a:t>2026</a:t>
            </a:r>
          </a:p>
        </p:txBody>
      </p:sp>
      <p:cxnSp>
        <p:nvCxnSpPr>
          <p:cNvPr id="5" name="Rovná spojnica 4">
            <a:extLst>
              <a:ext uri="{FF2B5EF4-FFF2-40B4-BE49-F238E27FC236}">
                <a16:creationId xmlns:a16="http://schemas.microsoft.com/office/drawing/2014/main" id="{AC86CA8A-7904-BF7D-27DF-2F1FD940C407}"/>
              </a:ext>
            </a:extLst>
          </p:cNvPr>
          <p:cNvCxnSpPr>
            <a:cxnSpLocks/>
          </p:cNvCxnSpPr>
          <p:nvPr/>
        </p:nvCxnSpPr>
        <p:spPr>
          <a:xfrm flipV="1">
            <a:off x="3779431" y="1381327"/>
            <a:ext cx="0" cy="3122527"/>
          </a:xfrm>
          <a:prstGeom prst="line">
            <a:avLst/>
          </a:prstGeom>
          <a:ln w="63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3904A63A-4738-E3F9-E534-E3CB1E2404A1}"/>
              </a:ext>
            </a:extLst>
          </p:cNvPr>
          <p:cNvCxnSpPr>
            <a:cxnSpLocks/>
          </p:cNvCxnSpPr>
          <p:nvPr/>
        </p:nvCxnSpPr>
        <p:spPr>
          <a:xfrm flipV="1">
            <a:off x="6005683" y="1378086"/>
            <a:ext cx="0" cy="3122527"/>
          </a:xfrm>
          <a:prstGeom prst="line">
            <a:avLst/>
          </a:prstGeom>
          <a:ln w="63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nica 8">
            <a:extLst>
              <a:ext uri="{FF2B5EF4-FFF2-40B4-BE49-F238E27FC236}">
                <a16:creationId xmlns:a16="http://schemas.microsoft.com/office/drawing/2014/main" id="{AA7A6D20-B2EB-A166-D354-2E9894DDEB7C}"/>
              </a:ext>
            </a:extLst>
          </p:cNvPr>
          <p:cNvCxnSpPr>
            <a:cxnSpLocks/>
          </p:cNvCxnSpPr>
          <p:nvPr/>
        </p:nvCxnSpPr>
        <p:spPr>
          <a:xfrm flipV="1">
            <a:off x="8229777" y="1378082"/>
            <a:ext cx="0" cy="3122527"/>
          </a:xfrm>
          <a:prstGeom prst="line">
            <a:avLst/>
          </a:prstGeom>
          <a:ln w="63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48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4">
            <a:extLst>
              <a:ext uri="{FF2B5EF4-FFF2-40B4-BE49-F238E27FC236}">
                <a16:creationId xmlns:a16="http://schemas.microsoft.com/office/drawing/2014/main" id="{5A5E26D8-ADDB-46C4-BFC9-81985166884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3684" y="194895"/>
            <a:ext cx="6923946" cy="57608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lang="sk-SK" sz="22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Podiel vystavených privátnych značiek</a:t>
            </a:r>
            <a:br>
              <a:rPr lang="sk-SK" sz="2800" dirty="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</a:br>
            <a:r>
              <a:rPr lang="sk-SK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Podľa jednotlivých reťazcov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Zástupný symbol textu 10">
            <a:extLst>
              <a:ext uri="{FF2B5EF4-FFF2-40B4-BE49-F238E27FC236}">
                <a16:creationId xmlns:a16="http://schemas.microsoft.com/office/drawing/2014/main" id="{B9ECD0F4-1EC7-4807-9407-B4515DA42457}"/>
              </a:ext>
            </a:extLst>
          </p:cNvPr>
          <p:cNvSpPr txBox="1">
            <a:spLocks/>
          </p:cNvSpPr>
          <p:nvPr/>
        </p:nvSpPr>
        <p:spPr bwMode="gray">
          <a:xfrm>
            <a:off x="323527" y="4767206"/>
            <a:ext cx="8280000" cy="161758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6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54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54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43C2F350-40EC-4DA8-85F8-9A66AE70745F}"/>
              </a:ext>
            </a:extLst>
          </p:cNvPr>
          <p:cNvGrpSpPr/>
          <p:nvPr/>
        </p:nvGrpSpPr>
        <p:grpSpPr>
          <a:xfrm>
            <a:off x="119792" y="3325380"/>
            <a:ext cx="1886482" cy="1438399"/>
            <a:chOff x="241300" y="762996"/>
            <a:chExt cx="1886482" cy="1438399"/>
          </a:xfrm>
        </p:grpSpPr>
        <p:graphicFrame>
          <p:nvGraphicFramePr>
            <p:cNvPr id="23" name="Graf 22">
              <a:extLst>
                <a:ext uri="{FF2B5EF4-FFF2-40B4-BE49-F238E27FC236}">
                  <a16:creationId xmlns:a16="http://schemas.microsoft.com/office/drawing/2014/main" id="{3AA2C9BD-EAC5-44F1-BAC0-E952D0348D7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83621575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4" name="Graf 23">
              <a:extLst>
                <a:ext uri="{FF2B5EF4-FFF2-40B4-BE49-F238E27FC236}">
                  <a16:creationId xmlns:a16="http://schemas.microsoft.com/office/drawing/2014/main" id="{FBE3E0BB-0E4E-46E5-B4A0-299E2A60C6E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03018706"/>
                </p:ext>
              </p:extLst>
            </p:nvPr>
          </p:nvGraphicFramePr>
          <p:xfrm>
            <a:off x="517965" y="974540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9586E2AE-57F0-40E2-A34F-16573B241EC1}"/>
              </a:ext>
            </a:extLst>
          </p:cNvPr>
          <p:cNvGrpSpPr/>
          <p:nvPr/>
        </p:nvGrpSpPr>
        <p:grpSpPr>
          <a:xfrm>
            <a:off x="3464079" y="3306428"/>
            <a:ext cx="1886482" cy="1438399"/>
            <a:chOff x="241300" y="762996"/>
            <a:chExt cx="1886482" cy="1438399"/>
          </a:xfrm>
        </p:grpSpPr>
        <p:graphicFrame>
          <p:nvGraphicFramePr>
            <p:cNvPr id="42" name="Graf 41">
              <a:extLst>
                <a:ext uri="{FF2B5EF4-FFF2-40B4-BE49-F238E27FC236}">
                  <a16:creationId xmlns:a16="http://schemas.microsoft.com/office/drawing/2014/main" id="{DBCF9C99-AE49-4F20-A38C-5BB0E73A4FC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95573551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9" name="Graf 48">
              <a:extLst>
                <a:ext uri="{FF2B5EF4-FFF2-40B4-BE49-F238E27FC236}">
                  <a16:creationId xmlns:a16="http://schemas.microsoft.com/office/drawing/2014/main" id="{07708F1C-669F-4732-8B44-BB764B95776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26017278"/>
                </p:ext>
              </p:extLst>
            </p:nvPr>
          </p:nvGraphicFramePr>
          <p:xfrm>
            <a:off x="344243" y="951639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  <p:grpSp>
        <p:nvGrpSpPr>
          <p:cNvPr id="53" name="Skupina 52">
            <a:extLst>
              <a:ext uri="{FF2B5EF4-FFF2-40B4-BE49-F238E27FC236}">
                <a16:creationId xmlns:a16="http://schemas.microsoft.com/office/drawing/2014/main" id="{8F553E03-7E73-4D23-9AEF-8B311F68BD81}"/>
              </a:ext>
            </a:extLst>
          </p:cNvPr>
          <p:cNvGrpSpPr/>
          <p:nvPr/>
        </p:nvGrpSpPr>
        <p:grpSpPr>
          <a:xfrm>
            <a:off x="110380" y="1308432"/>
            <a:ext cx="1886482" cy="1438399"/>
            <a:chOff x="241300" y="762996"/>
            <a:chExt cx="1886482" cy="1438399"/>
          </a:xfrm>
        </p:grpSpPr>
        <p:graphicFrame>
          <p:nvGraphicFramePr>
            <p:cNvPr id="54" name="Graf 53">
              <a:extLst>
                <a:ext uri="{FF2B5EF4-FFF2-40B4-BE49-F238E27FC236}">
                  <a16:creationId xmlns:a16="http://schemas.microsoft.com/office/drawing/2014/main" id="{DAC1CD2A-2DE1-4981-9793-DDE1B776156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85348573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55" name="Graf 54">
              <a:extLst>
                <a:ext uri="{FF2B5EF4-FFF2-40B4-BE49-F238E27FC236}">
                  <a16:creationId xmlns:a16="http://schemas.microsoft.com/office/drawing/2014/main" id="{3E8F9D88-85C2-45C1-A921-D84FF8A2617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6745609"/>
                </p:ext>
              </p:extLst>
            </p:nvPr>
          </p:nvGraphicFramePr>
          <p:xfrm>
            <a:off x="345725" y="935290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  <p:grpSp>
        <p:nvGrpSpPr>
          <p:cNvPr id="56" name="Skupina 55">
            <a:extLst>
              <a:ext uri="{FF2B5EF4-FFF2-40B4-BE49-F238E27FC236}">
                <a16:creationId xmlns:a16="http://schemas.microsoft.com/office/drawing/2014/main" id="{485B3BDE-9FAB-47D5-9EBF-5DE36073F886}"/>
              </a:ext>
            </a:extLst>
          </p:cNvPr>
          <p:cNvGrpSpPr/>
          <p:nvPr/>
        </p:nvGrpSpPr>
        <p:grpSpPr>
          <a:xfrm>
            <a:off x="1785223" y="1295973"/>
            <a:ext cx="1886482" cy="1438399"/>
            <a:chOff x="241300" y="762996"/>
            <a:chExt cx="1886482" cy="1438399"/>
          </a:xfrm>
        </p:grpSpPr>
        <p:graphicFrame>
          <p:nvGraphicFramePr>
            <p:cNvPr id="57" name="Graf 56">
              <a:extLst>
                <a:ext uri="{FF2B5EF4-FFF2-40B4-BE49-F238E27FC236}">
                  <a16:creationId xmlns:a16="http://schemas.microsoft.com/office/drawing/2014/main" id="{72823B65-AE88-4762-9093-225C1E7667B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22635730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58" name="Graf 57">
              <a:extLst>
                <a:ext uri="{FF2B5EF4-FFF2-40B4-BE49-F238E27FC236}">
                  <a16:creationId xmlns:a16="http://schemas.microsoft.com/office/drawing/2014/main" id="{ACE02004-34ED-406F-A77C-6E15ACA88B1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16261907"/>
                </p:ext>
              </p:extLst>
            </p:nvPr>
          </p:nvGraphicFramePr>
          <p:xfrm>
            <a:off x="527305" y="988817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</p:grpSp>
      <p:grpSp>
        <p:nvGrpSpPr>
          <p:cNvPr id="59" name="Skupina 58">
            <a:extLst>
              <a:ext uri="{FF2B5EF4-FFF2-40B4-BE49-F238E27FC236}">
                <a16:creationId xmlns:a16="http://schemas.microsoft.com/office/drawing/2014/main" id="{DC447ECD-CDF7-4C40-806D-1145A00C8561}"/>
              </a:ext>
            </a:extLst>
          </p:cNvPr>
          <p:cNvGrpSpPr/>
          <p:nvPr/>
        </p:nvGrpSpPr>
        <p:grpSpPr>
          <a:xfrm>
            <a:off x="5126384" y="1337548"/>
            <a:ext cx="1886482" cy="1438399"/>
            <a:chOff x="241300" y="762996"/>
            <a:chExt cx="1886482" cy="1438399"/>
          </a:xfrm>
        </p:grpSpPr>
        <p:graphicFrame>
          <p:nvGraphicFramePr>
            <p:cNvPr id="60" name="Graf 59">
              <a:extLst>
                <a:ext uri="{FF2B5EF4-FFF2-40B4-BE49-F238E27FC236}">
                  <a16:creationId xmlns:a16="http://schemas.microsoft.com/office/drawing/2014/main" id="{A47231D0-5490-4DFF-BE42-3171109EA9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13107121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61" name="Graf 60">
              <a:extLst>
                <a:ext uri="{FF2B5EF4-FFF2-40B4-BE49-F238E27FC236}">
                  <a16:creationId xmlns:a16="http://schemas.microsoft.com/office/drawing/2014/main" id="{7F29756D-B235-45A4-9650-78911DF6D6B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3567826"/>
                </p:ext>
              </p:extLst>
            </p:nvPr>
          </p:nvGraphicFramePr>
          <p:xfrm>
            <a:off x="515554" y="973057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</p:grpSp>
      <p:grpSp>
        <p:nvGrpSpPr>
          <p:cNvPr id="62" name="Skupina 61">
            <a:extLst>
              <a:ext uri="{FF2B5EF4-FFF2-40B4-BE49-F238E27FC236}">
                <a16:creationId xmlns:a16="http://schemas.microsoft.com/office/drawing/2014/main" id="{3D55D3DC-98C0-4FBF-95EC-AA8E2EA1B652}"/>
              </a:ext>
            </a:extLst>
          </p:cNvPr>
          <p:cNvGrpSpPr/>
          <p:nvPr/>
        </p:nvGrpSpPr>
        <p:grpSpPr>
          <a:xfrm>
            <a:off x="3456588" y="1295973"/>
            <a:ext cx="1886482" cy="1438399"/>
            <a:chOff x="241300" y="762996"/>
            <a:chExt cx="1886482" cy="1438399"/>
          </a:xfrm>
        </p:grpSpPr>
        <p:graphicFrame>
          <p:nvGraphicFramePr>
            <p:cNvPr id="63" name="Graf 62">
              <a:extLst>
                <a:ext uri="{FF2B5EF4-FFF2-40B4-BE49-F238E27FC236}">
                  <a16:creationId xmlns:a16="http://schemas.microsoft.com/office/drawing/2014/main" id="{68A5DC39-8A9A-40F4-89B7-F25A0C3FA6D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57476207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graphicFrame>
          <p:nvGraphicFramePr>
            <p:cNvPr id="64" name="Graf 63">
              <a:extLst>
                <a:ext uri="{FF2B5EF4-FFF2-40B4-BE49-F238E27FC236}">
                  <a16:creationId xmlns:a16="http://schemas.microsoft.com/office/drawing/2014/main" id="{0624CB22-5D40-437C-8723-6CC868949B0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83308809"/>
                </p:ext>
              </p:extLst>
            </p:nvPr>
          </p:nvGraphicFramePr>
          <p:xfrm>
            <a:off x="342591" y="944085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</p:grpSp>
      <p:grpSp>
        <p:nvGrpSpPr>
          <p:cNvPr id="65" name="Skupina 64">
            <a:extLst>
              <a:ext uri="{FF2B5EF4-FFF2-40B4-BE49-F238E27FC236}">
                <a16:creationId xmlns:a16="http://schemas.microsoft.com/office/drawing/2014/main" id="{CB66345C-D0FA-41F3-A378-1006A13D5E9A}"/>
              </a:ext>
            </a:extLst>
          </p:cNvPr>
          <p:cNvGrpSpPr/>
          <p:nvPr/>
        </p:nvGrpSpPr>
        <p:grpSpPr>
          <a:xfrm>
            <a:off x="7247630" y="3619391"/>
            <a:ext cx="1350420" cy="803830"/>
            <a:chOff x="7636669" y="2561616"/>
            <a:chExt cx="1350420" cy="803830"/>
          </a:xfrm>
        </p:grpSpPr>
        <p:sp>
          <p:nvSpPr>
            <p:cNvPr id="66" name="BlokTextu 65">
              <a:extLst>
                <a:ext uri="{FF2B5EF4-FFF2-40B4-BE49-F238E27FC236}">
                  <a16:creationId xmlns:a16="http://schemas.microsoft.com/office/drawing/2014/main" id="{7848112D-42A0-42EF-A9BF-44F174524218}"/>
                </a:ext>
              </a:extLst>
            </p:cNvPr>
            <p:cNvSpPr txBox="1"/>
            <p:nvPr/>
          </p:nvSpPr>
          <p:spPr bwMode="gray">
            <a:xfrm>
              <a:off x="7843526" y="2561616"/>
              <a:ext cx="114356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sk-SK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Privátne značky</a:t>
              </a:r>
            </a:p>
          </p:txBody>
        </p:sp>
        <p:sp>
          <p:nvSpPr>
            <p:cNvPr id="67" name="BlokTextu 66">
              <a:extLst>
                <a:ext uri="{FF2B5EF4-FFF2-40B4-BE49-F238E27FC236}">
                  <a16:creationId xmlns:a16="http://schemas.microsoft.com/office/drawing/2014/main" id="{037A196C-2E18-4BDF-B717-D16F00D89C2B}"/>
                </a:ext>
              </a:extLst>
            </p:cNvPr>
            <p:cNvSpPr txBox="1"/>
            <p:nvPr/>
          </p:nvSpPr>
          <p:spPr bwMode="gray">
            <a:xfrm>
              <a:off x="7843526" y="3211558"/>
              <a:ext cx="114356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sk-SK"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Značkové výrobky</a:t>
              </a:r>
            </a:p>
          </p:txBody>
        </p:sp>
        <p:sp>
          <p:nvSpPr>
            <p:cNvPr id="68" name="Ovál 67">
              <a:extLst>
                <a:ext uri="{FF2B5EF4-FFF2-40B4-BE49-F238E27FC236}">
                  <a16:creationId xmlns:a16="http://schemas.microsoft.com/office/drawing/2014/main" id="{97695445-E756-4D8B-8F97-03F7DEE556A3}"/>
                </a:ext>
              </a:extLst>
            </p:cNvPr>
            <p:cNvSpPr/>
            <p:nvPr/>
          </p:nvSpPr>
          <p:spPr bwMode="gray">
            <a:xfrm>
              <a:off x="7636669" y="2566560"/>
              <a:ext cx="144000" cy="144000"/>
            </a:xfrm>
            <a:prstGeom prst="ellipse">
              <a:avLst/>
            </a:prstGeom>
            <a:solidFill>
              <a:srgbClr val="00B050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ál 68">
              <a:extLst>
                <a:ext uri="{FF2B5EF4-FFF2-40B4-BE49-F238E27FC236}">
                  <a16:creationId xmlns:a16="http://schemas.microsoft.com/office/drawing/2014/main" id="{849EC744-0A55-48C4-BAB5-1FF21E81C12E}"/>
                </a:ext>
              </a:extLst>
            </p:cNvPr>
            <p:cNvSpPr/>
            <p:nvPr/>
          </p:nvSpPr>
          <p:spPr bwMode="gray">
            <a:xfrm>
              <a:off x="7636669" y="3216502"/>
              <a:ext cx="144000" cy="144000"/>
            </a:xfrm>
            <a:prstGeom prst="ellipse">
              <a:avLst/>
            </a:prstGeom>
            <a:solidFill>
              <a:srgbClr val="BFBFB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ál 69">
              <a:extLst>
                <a:ext uri="{FF2B5EF4-FFF2-40B4-BE49-F238E27FC236}">
                  <a16:creationId xmlns:a16="http://schemas.microsoft.com/office/drawing/2014/main" id="{D221D304-D896-4464-B875-FF05E132698A}"/>
                </a:ext>
              </a:extLst>
            </p:cNvPr>
            <p:cNvSpPr/>
            <p:nvPr/>
          </p:nvSpPr>
          <p:spPr bwMode="gray">
            <a:xfrm>
              <a:off x="7639004" y="2850382"/>
              <a:ext cx="144000" cy="144000"/>
            </a:xfrm>
            <a:prstGeom prst="ellipse">
              <a:avLst/>
            </a:prstGeom>
            <a:solidFill>
              <a:srgbClr val="C5FFD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indent="0" algn="ctr">
                <a:spcBef>
                  <a:spcPts val="300"/>
                </a:spcBef>
                <a:buFont typeface="Courier New" pitchFamily="49" charset="0"/>
                <a:buNone/>
              </a:pPr>
              <a:endParaRPr lang="sk-SK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BlokTextu 70">
              <a:extLst>
                <a:ext uri="{FF2B5EF4-FFF2-40B4-BE49-F238E27FC236}">
                  <a16:creationId xmlns:a16="http://schemas.microsoft.com/office/drawing/2014/main" id="{EF709ED4-F0CD-4FF4-B46A-8B64C7E91664}"/>
                </a:ext>
              </a:extLst>
            </p:cNvPr>
            <p:cNvSpPr txBox="1"/>
            <p:nvPr/>
          </p:nvSpPr>
          <p:spPr bwMode="gray">
            <a:xfrm>
              <a:off x="7841336" y="2824803"/>
              <a:ext cx="114356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sk-SK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Privátne značky </a:t>
              </a:r>
              <a:br>
                <a:rPr lang="sk-SK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</a:br>
              <a:r>
                <a:rPr lang="sk-SK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celý trh 2026</a:t>
              </a:r>
            </a:p>
          </p:txBody>
        </p:sp>
      </p:grpSp>
      <p:pic>
        <p:nvPicPr>
          <p:cNvPr id="72" name="Obrázok 71">
            <a:extLst>
              <a:ext uri="{FF2B5EF4-FFF2-40B4-BE49-F238E27FC236}">
                <a16:creationId xmlns:a16="http://schemas.microsoft.com/office/drawing/2014/main" id="{B571E60D-2174-4B84-9583-4476C600D6A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4185" y="965938"/>
            <a:ext cx="342933" cy="342933"/>
          </a:xfrm>
          <a:prstGeom prst="rect">
            <a:avLst/>
          </a:prstGeom>
        </p:spPr>
      </p:pic>
      <p:pic>
        <p:nvPicPr>
          <p:cNvPr id="73" name="Obrázok 72">
            <a:extLst>
              <a:ext uri="{FF2B5EF4-FFF2-40B4-BE49-F238E27FC236}">
                <a16:creationId xmlns:a16="http://schemas.microsoft.com/office/drawing/2014/main" id="{E86B857A-0686-4B02-B468-C5DECA08C0B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14676" b="17315"/>
          <a:stretch/>
        </p:blipFill>
        <p:spPr>
          <a:xfrm>
            <a:off x="5786307" y="933411"/>
            <a:ext cx="653875" cy="444691"/>
          </a:xfrm>
          <a:prstGeom prst="rect">
            <a:avLst/>
          </a:prstGeom>
        </p:spPr>
      </p:pic>
      <p:pic>
        <p:nvPicPr>
          <p:cNvPr id="74" name="Picture 4" descr="VÃ½sledok vyhÄ¾adÃ¡vania obrÃ¡zkov pre dopyt kaufland logo">
            <a:extLst>
              <a:ext uri="{FF2B5EF4-FFF2-40B4-BE49-F238E27FC236}">
                <a16:creationId xmlns:a16="http://schemas.microsoft.com/office/drawing/2014/main" id="{10FBC4C9-1170-41F7-AF3C-B7E977CE3F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 r="22399"/>
          <a:stretch/>
        </p:blipFill>
        <p:spPr bwMode="auto">
          <a:xfrm>
            <a:off x="4257187" y="910704"/>
            <a:ext cx="427955" cy="40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Obrázok 74">
            <a:extLst>
              <a:ext uri="{FF2B5EF4-FFF2-40B4-BE49-F238E27FC236}">
                <a16:creationId xmlns:a16="http://schemas.microsoft.com/office/drawing/2014/main" id="{00542664-42C9-4A3E-8218-AC62B7C2FA1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77924" y="1069798"/>
            <a:ext cx="673480" cy="280617"/>
          </a:xfrm>
          <a:prstGeom prst="rect">
            <a:avLst/>
          </a:prstGeom>
        </p:spPr>
      </p:pic>
      <p:pic>
        <p:nvPicPr>
          <p:cNvPr id="76" name="Obrázok 75">
            <a:extLst>
              <a:ext uri="{FF2B5EF4-FFF2-40B4-BE49-F238E27FC236}">
                <a16:creationId xmlns:a16="http://schemas.microsoft.com/office/drawing/2014/main" id="{9DB96E00-D068-49E1-9693-83954E97C70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90815" y="3090517"/>
            <a:ext cx="561676" cy="230287"/>
          </a:xfrm>
          <a:prstGeom prst="rect">
            <a:avLst/>
          </a:prstGeom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4A3B8C14-98F3-44E7-81A1-11A6472AC14E}"/>
              </a:ext>
            </a:extLst>
          </p:cNvPr>
          <p:cNvGrpSpPr/>
          <p:nvPr/>
        </p:nvGrpSpPr>
        <p:grpSpPr>
          <a:xfrm>
            <a:off x="473714" y="3105144"/>
            <a:ext cx="1341617" cy="201035"/>
            <a:chOff x="2395435" y="3094230"/>
            <a:chExt cx="1341617" cy="201035"/>
          </a:xfrm>
        </p:grpSpPr>
        <p:pic>
          <p:nvPicPr>
            <p:cNvPr id="77" name="Picture 8" descr="Supermarket Fresh | Eperia - Shopping mall">
              <a:extLst>
                <a:ext uri="{FF2B5EF4-FFF2-40B4-BE49-F238E27FC236}">
                  <a16:creationId xmlns:a16="http://schemas.microsoft.com/office/drawing/2014/main" id="{645CB3D2-4556-4B15-B7BC-83A6F747CE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9578" y="3094230"/>
              <a:ext cx="727474" cy="2010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" descr="FRESH – Wikipédia">
              <a:extLst>
                <a:ext uri="{FF2B5EF4-FFF2-40B4-BE49-F238E27FC236}">
                  <a16:creationId xmlns:a16="http://schemas.microsoft.com/office/drawing/2014/main" id="{28EFFCC7-EAFE-46B2-8AAA-2D8E580DB0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5435" y="3096109"/>
              <a:ext cx="541286" cy="197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9" name="Skupina 78">
            <a:extLst>
              <a:ext uri="{FF2B5EF4-FFF2-40B4-BE49-F238E27FC236}">
                <a16:creationId xmlns:a16="http://schemas.microsoft.com/office/drawing/2014/main" id="{4613BE38-9392-4F32-91E4-5C291ECFD298}"/>
              </a:ext>
            </a:extLst>
          </p:cNvPr>
          <p:cNvGrpSpPr/>
          <p:nvPr/>
        </p:nvGrpSpPr>
        <p:grpSpPr>
          <a:xfrm>
            <a:off x="1792029" y="3311433"/>
            <a:ext cx="1886482" cy="1438399"/>
            <a:chOff x="241300" y="762996"/>
            <a:chExt cx="1886482" cy="1438399"/>
          </a:xfrm>
        </p:grpSpPr>
        <p:graphicFrame>
          <p:nvGraphicFramePr>
            <p:cNvPr id="80" name="Graf 79">
              <a:extLst>
                <a:ext uri="{FF2B5EF4-FFF2-40B4-BE49-F238E27FC236}">
                  <a16:creationId xmlns:a16="http://schemas.microsoft.com/office/drawing/2014/main" id="{912CAAE4-D6B0-4A1D-ACA2-D23BBD72FA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30058698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graphicFrame>
          <p:nvGraphicFramePr>
            <p:cNvPr id="81" name="Graf 80">
              <a:extLst>
                <a:ext uri="{FF2B5EF4-FFF2-40B4-BE49-F238E27FC236}">
                  <a16:creationId xmlns:a16="http://schemas.microsoft.com/office/drawing/2014/main" id="{0D96042B-3E04-4DE1-B050-0109A9B25C7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2744288"/>
                </p:ext>
              </p:extLst>
            </p:nvPr>
          </p:nvGraphicFramePr>
          <p:xfrm>
            <a:off x="530759" y="988487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</p:grpSp>
      <p:pic>
        <p:nvPicPr>
          <p:cNvPr id="82" name="Picture 10" descr="CBA Slovakia">
            <a:extLst>
              <a:ext uri="{FF2B5EF4-FFF2-40B4-BE49-F238E27FC236}">
                <a16:creationId xmlns:a16="http://schemas.microsoft.com/office/drawing/2014/main" id="{65132338-6205-4608-9CFE-B3E8F444A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987" y="2996071"/>
            <a:ext cx="400747" cy="3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C5C9EAD7-D52E-40DE-4588-2A74E7342993}"/>
              </a:ext>
            </a:extLst>
          </p:cNvPr>
          <p:cNvGrpSpPr/>
          <p:nvPr/>
        </p:nvGrpSpPr>
        <p:grpSpPr>
          <a:xfrm>
            <a:off x="5342096" y="2920321"/>
            <a:ext cx="1418407" cy="417089"/>
            <a:chOff x="5342096" y="2920321"/>
            <a:chExt cx="1418407" cy="417089"/>
          </a:xfrm>
        </p:grpSpPr>
        <p:pic>
          <p:nvPicPr>
            <p:cNvPr id="87" name="Picture 10" descr="terno-logo | Kawar">
              <a:extLst>
                <a:ext uri="{FF2B5EF4-FFF2-40B4-BE49-F238E27FC236}">
                  <a16:creationId xmlns:a16="http://schemas.microsoft.com/office/drawing/2014/main" id="{DA51AAF1-C099-40F2-80E0-A993078822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494" y="2920321"/>
              <a:ext cx="689528" cy="181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12" descr="Kontakt">
              <a:extLst>
                <a:ext uri="{FF2B5EF4-FFF2-40B4-BE49-F238E27FC236}">
                  <a16:creationId xmlns:a16="http://schemas.microsoft.com/office/drawing/2014/main" id="{564F8B8E-D333-4ED6-A07B-478CBB1AA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3303" y="3131233"/>
              <a:ext cx="487200" cy="206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14" descr="KREMIX plus, s.r.o. Banská Bystrica - klimatizácie, tepelné čerpadlá,  revízie">
              <a:extLst>
                <a:ext uri="{FF2B5EF4-FFF2-40B4-BE49-F238E27FC236}">
                  <a16:creationId xmlns:a16="http://schemas.microsoft.com/office/drawing/2014/main" id="{783B32C7-8725-455C-AFC9-96BE15BCA3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2096" y="3138516"/>
              <a:ext cx="860373" cy="196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02780EE-3A14-874C-F7BB-E997B6DABA83}"/>
              </a:ext>
            </a:extLst>
          </p:cNvPr>
          <p:cNvGrpSpPr/>
          <p:nvPr/>
        </p:nvGrpSpPr>
        <p:grpSpPr>
          <a:xfrm>
            <a:off x="6801158" y="1344031"/>
            <a:ext cx="1886482" cy="1438399"/>
            <a:chOff x="241300" y="762996"/>
            <a:chExt cx="1886482" cy="1438399"/>
          </a:xfrm>
        </p:grpSpPr>
        <p:graphicFrame>
          <p:nvGraphicFramePr>
            <p:cNvPr id="4" name="Graf 3">
              <a:extLst>
                <a:ext uri="{FF2B5EF4-FFF2-40B4-BE49-F238E27FC236}">
                  <a16:creationId xmlns:a16="http://schemas.microsoft.com/office/drawing/2014/main" id="{E7A716B9-2D61-7673-D797-C6E00BE306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97889349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8"/>
            </a:graphicData>
          </a:graphic>
        </p:graphicFrame>
        <p:graphicFrame>
          <p:nvGraphicFramePr>
            <p:cNvPr id="5" name="Graf 4">
              <a:extLst>
                <a:ext uri="{FF2B5EF4-FFF2-40B4-BE49-F238E27FC236}">
                  <a16:creationId xmlns:a16="http://schemas.microsoft.com/office/drawing/2014/main" id="{56B0A6FC-0C6D-50B8-3AB9-506DD3A5957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6862412"/>
                </p:ext>
              </p:extLst>
            </p:nvPr>
          </p:nvGraphicFramePr>
          <p:xfrm>
            <a:off x="515554" y="973057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9"/>
            </a:graphicData>
          </a:graphic>
        </p:graphicFrame>
      </p:grpSp>
      <p:pic>
        <p:nvPicPr>
          <p:cNvPr id="6" name="Obrázok 5">
            <a:extLst>
              <a:ext uri="{FF2B5EF4-FFF2-40B4-BE49-F238E27FC236}">
                <a16:creationId xmlns:a16="http://schemas.microsoft.com/office/drawing/2014/main" id="{F1A7CD7F-834F-D191-F8F3-249286EF6FDA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 l="51169" t="3298" r="224" b="8155"/>
          <a:stretch/>
        </p:blipFill>
        <p:spPr>
          <a:xfrm>
            <a:off x="2423666" y="995110"/>
            <a:ext cx="696152" cy="300032"/>
          </a:xfrm>
          <a:prstGeom prst="rect">
            <a:avLst/>
          </a:prstGeom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A0406561-9143-690E-02B4-0BC567867590}"/>
              </a:ext>
            </a:extLst>
          </p:cNvPr>
          <p:cNvGrpSpPr/>
          <p:nvPr/>
        </p:nvGrpSpPr>
        <p:grpSpPr>
          <a:xfrm>
            <a:off x="5135726" y="3320715"/>
            <a:ext cx="1886482" cy="1438399"/>
            <a:chOff x="241300" y="762996"/>
            <a:chExt cx="1886482" cy="1438399"/>
          </a:xfrm>
        </p:grpSpPr>
        <p:graphicFrame>
          <p:nvGraphicFramePr>
            <p:cNvPr id="9" name="Graf 8">
              <a:extLst>
                <a:ext uri="{FF2B5EF4-FFF2-40B4-BE49-F238E27FC236}">
                  <a16:creationId xmlns:a16="http://schemas.microsoft.com/office/drawing/2014/main" id="{7CE53F21-842D-456C-224A-856C5E26492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13244390"/>
                </p:ext>
              </p:extLst>
            </p:nvPr>
          </p:nvGraphicFramePr>
          <p:xfrm>
            <a:off x="241300" y="762996"/>
            <a:ext cx="1886482" cy="1438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1"/>
            </a:graphicData>
          </a:graphic>
        </p:graphicFrame>
        <p:graphicFrame>
          <p:nvGraphicFramePr>
            <p:cNvPr id="10" name="Graf 9">
              <a:extLst>
                <a:ext uri="{FF2B5EF4-FFF2-40B4-BE49-F238E27FC236}">
                  <a16:creationId xmlns:a16="http://schemas.microsoft.com/office/drawing/2014/main" id="{6E0AFC8E-1ED7-F97C-E02C-84C919A5468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7668057"/>
                </p:ext>
              </p:extLst>
            </p:nvPr>
          </p:nvGraphicFramePr>
          <p:xfrm>
            <a:off x="349006" y="942113"/>
            <a:ext cx="1380331" cy="10524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2"/>
            </a:graphicData>
          </a:graphic>
        </p:graphicFrame>
      </p:grpSp>
      <p:sp>
        <p:nvSpPr>
          <p:cNvPr id="25" name="BlokTextu 24">
            <a:extLst>
              <a:ext uri="{FF2B5EF4-FFF2-40B4-BE49-F238E27FC236}">
                <a16:creationId xmlns:a16="http://schemas.microsoft.com/office/drawing/2014/main" id="{19299BBA-0407-081E-1488-5B3740EB7862}"/>
              </a:ext>
            </a:extLst>
          </p:cNvPr>
          <p:cNvSpPr txBox="1"/>
          <p:nvPr/>
        </p:nvSpPr>
        <p:spPr bwMode="gray">
          <a:xfrm>
            <a:off x="4889559" y="4793708"/>
            <a:ext cx="3741888" cy="12311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sk-SK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*Porovnanie oproti predchádzajúcemu roku (vyjadrené v percentuálnych bodoch):</a:t>
            </a:r>
          </a:p>
        </p:txBody>
      </p:sp>
    </p:spTree>
    <p:extLst>
      <p:ext uri="{BB962C8B-B14F-4D97-AF65-F5344CB8AC3E}">
        <p14:creationId xmlns:p14="http://schemas.microsoft.com/office/powerpoint/2010/main" val="1989714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A6BCE-F2F5-431D-F27D-68F673B06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345739B-F64A-C8EC-03F6-2D9BCE611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181566"/>
            <a:ext cx="6408889" cy="576080"/>
          </a:xfrm>
        </p:spPr>
        <p:txBody>
          <a:bodyPr/>
          <a:lstStyle/>
          <a:p>
            <a: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  <a:t>Podiel vystavených privátnych značiek</a:t>
            </a:r>
            <a:b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Podľa jednotlivých reťazcov I Trend 2013 - 2025</a:t>
            </a:r>
            <a:endParaRPr lang="sk-S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8" name="Object 2">
            <a:extLst>
              <a:ext uri="{FF2B5EF4-FFF2-40B4-BE49-F238E27FC236}">
                <a16:creationId xmlns:a16="http://schemas.microsoft.com/office/drawing/2014/main" id="{B6798DA7-3804-00B9-80E9-ACFDA23A2B7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8783297"/>
              </p:ext>
            </p:extLst>
          </p:nvPr>
        </p:nvGraphicFramePr>
        <p:xfrm>
          <a:off x="145447" y="1001782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46" name="Obrázok 45">
            <a:extLst>
              <a:ext uri="{FF2B5EF4-FFF2-40B4-BE49-F238E27FC236}">
                <a16:creationId xmlns:a16="http://schemas.microsoft.com/office/drawing/2014/main" id="{4E0109C5-5840-23AC-62B6-4BC5B33975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062" y="1109428"/>
            <a:ext cx="359254" cy="342933"/>
          </a:xfrm>
          <a:prstGeom prst="rect">
            <a:avLst/>
          </a:prstGeom>
        </p:spPr>
      </p:pic>
      <p:sp>
        <p:nvSpPr>
          <p:cNvPr id="26" name="Zástupný symbol textu 10">
            <a:extLst>
              <a:ext uri="{FF2B5EF4-FFF2-40B4-BE49-F238E27FC236}">
                <a16:creationId xmlns:a16="http://schemas.microsoft.com/office/drawing/2014/main" id="{E0AD8BE5-F590-C258-DCA1-E56DAE93FE25}"/>
              </a:ext>
            </a:extLst>
          </p:cNvPr>
          <p:cNvSpPr txBox="1">
            <a:spLocks/>
          </p:cNvSpPr>
          <p:nvPr/>
        </p:nvSpPr>
        <p:spPr bwMode="gray">
          <a:xfrm>
            <a:off x="323527" y="4767206"/>
            <a:ext cx="8280000" cy="161758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6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54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54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EEC0B41C-8E36-3AA7-836B-83AD05CF342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7888437"/>
              </p:ext>
            </p:extLst>
          </p:nvPr>
        </p:nvGraphicFramePr>
        <p:xfrm>
          <a:off x="3012284" y="1001776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371680C-41A3-60D6-27AD-C2BF3E4A0E82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11144312"/>
              </p:ext>
            </p:extLst>
          </p:nvPr>
        </p:nvGraphicFramePr>
        <p:xfrm>
          <a:off x="5892987" y="1001776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5" name="Picture 4" descr="VÃ½sledok vyhÄ¾adÃ¡vania obrÃ¡zkov pre dopyt kaufland logo">
            <a:extLst>
              <a:ext uri="{FF2B5EF4-FFF2-40B4-BE49-F238E27FC236}">
                <a16:creationId xmlns:a16="http://schemas.microsoft.com/office/drawing/2014/main" id="{9557CEA0-913B-6113-25CA-ED2ECBC48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 r="22399"/>
          <a:stretch/>
        </p:blipFill>
        <p:spPr bwMode="auto">
          <a:xfrm>
            <a:off x="6122297" y="1087317"/>
            <a:ext cx="424877" cy="38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42A2EB04-5F0F-6E0C-12B4-D1BB28F810B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51169" t="3298" r="224" b="8155"/>
          <a:stretch/>
        </p:blipFill>
        <p:spPr>
          <a:xfrm>
            <a:off x="3251014" y="1073577"/>
            <a:ext cx="795693" cy="342933"/>
          </a:xfrm>
          <a:prstGeom prst="rect">
            <a:avLst/>
          </a:prstGeom>
        </p:spPr>
      </p:pic>
      <p:graphicFrame>
        <p:nvGraphicFramePr>
          <p:cNvPr id="8" name="Object 2">
            <a:extLst>
              <a:ext uri="{FF2B5EF4-FFF2-40B4-BE49-F238E27FC236}">
                <a16:creationId xmlns:a16="http://schemas.microsoft.com/office/drawing/2014/main" id="{B55F4934-8A6B-7E0E-E82A-0945A28E158C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528470273"/>
              </p:ext>
            </p:extLst>
          </p:nvPr>
        </p:nvGraphicFramePr>
        <p:xfrm>
          <a:off x="145447" y="2896304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9" name="Object 2">
            <a:extLst>
              <a:ext uri="{FF2B5EF4-FFF2-40B4-BE49-F238E27FC236}">
                <a16:creationId xmlns:a16="http://schemas.microsoft.com/office/drawing/2014/main" id="{96E7A6AF-4A8B-1BE7-54E0-BEE111E62864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963959346"/>
              </p:ext>
            </p:extLst>
          </p:nvPr>
        </p:nvGraphicFramePr>
        <p:xfrm>
          <a:off x="3036097" y="2898683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10" name="Obrázok 9">
            <a:extLst>
              <a:ext uri="{FF2B5EF4-FFF2-40B4-BE49-F238E27FC236}">
                <a16:creationId xmlns:a16="http://schemas.microsoft.com/office/drawing/2014/main" id="{A950517F-2DE0-43B9-F47E-6F9EBF667D2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23108" b="17315"/>
          <a:stretch/>
        </p:blipFill>
        <p:spPr>
          <a:xfrm>
            <a:off x="393062" y="2975577"/>
            <a:ext cx="554417" cy="315297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910FE22C-5C4C-83AA-2D11-3CDD914CBB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3739" y="2989123"/>
            <a:ext cx="618490" cy="245997"/>
          </a:xfrm>
          <a:prstGeom prst="rect">
            <a:avLst/>
          </a:prstGeom>
        </p:spPr>
      </p:pic>
      <p:graphicFrame>
        <p:nvGraphicFramePr>
          <p:cNvPr id="12" name="Object 2">
            <a:extLst>
              <a:ext uri="{FF2B5EF4-FFF2-40B4-BE49-F238E27FC236}">
                <a16:creationId xmlns:a16="http://schemas.microsoft.com/office/drawing/2014/main" id="{DBB1D765-321E-E071-6082-89CED0736D6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82638783"/>
              </p:ext>
            </p:extLst>
          </p:nvPr>
        </p:nvGraphicFramePr>
        <p:xfrm>
          <a:off x="5912035" y="2897270"/>
          <a:ext cx="3051594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pic>
        <p:nvPicPr>
          <p:cNvPr id="13" name="Picture 8" descr="Supermarket Fresh | Eperia - Shopping mall">
            <a:extLst>
              <a:ext uri="{FF2B5EF4-FFF2-40B4-BE49-F238E27FC236}">
                <a16:creationId xmlns:a16="http://schemas.microsoft.com/office/drawing/2014/main" id="{148CECC4-8D50-2FE1-2745-9E2D10A7E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565" y="3006993"/>
            <a:ext cx="727474" cy="20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RESH – Wikipédia">
            <a:extLst>
              <a:ext uri="{FF2B5EF4-FFF2-40B4-BE49-F238E27FC236}">
                <a16:creationId xmlns:a16="http://schemas.microsoft.com/office/drawing/2014/main" id="{2ABBD803-700B-9219-64CA-452F8F770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724" y="3006993"/>
            <a:ext cx="541286" cy="19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BlokTextu 16">
            <a:extLst>
              <a:ext uri="{FF2B5EF4-FFF2-40B4-BE49-F238E27FC236}">
                <a16:creationId xmlns:a16="http://schemas.microsoft.com/office/drawing/2014/main" id="{1B8E7789-34FC-059D-72D3-70ACCDC90175}"/>
              </a:ext>
            </a:extLst>
          </p:cNvPr>
          <p:cNvSpPr txBox="1"/>
          <p:nvPr/>
        </p:nvSpPr>
        <p:spPr bwMode="gray">
          <a:xfrm>
            <a:off x="3166614" y="1417700"/>
            <a:ext cx="2191093" cy="5924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sk-SK" sz="6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V roku 2025 boli monitorované všetky štyri otvorené predajne (meranie prebiehalo tesne po vstupe </a:t>
            </a:r>
            <a:r>
              <a:rPr lang="sk-SK" sz="600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Biedronky</a:t>
            </a:r>
            <a:r>
              <a:rPr lang="sk-SK" sz="6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na slovenský trh).</a:t>
            </a:r>
          </a:p>
          <a:p>
            <a:pPr>
              <a:spcBef>
                <a:spcPts val="300"/>
              </a:spcBef>
            </a:pPr>
            <a:r>
              <a:rPr lang="sk-SK" sz="60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V roku 2026 bolo monitorovaných 13 predajní z celkových 15 otvorených predajní.</a:t>
            </a:r>
          </a:p>
        </p:txBody>
      </p:sp>
    </p:spTree>
    <p:extLst>
      <p:ext uri="{BB962C8B-B14F-4D97-AF65-F5344CB8AC3E}">
        <p14:creationId xmlns:p14="http://schemas.microsoft.com/office/powerpoint/2010/main" val="363529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F01DB-F3FB-58CD-1FDA-B3006556D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EB0F1D51-D138-F1DD-DF27-06235AFCB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181566"/>
            <a:ext cx="6408889" cy="576080"/>
          </a:xfrm>
        </p:spPr>
        <p:txBody>
          <a:bodyPr/>
          <a:lstStyle/>
          <a:p>
            <a: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  <a:t>Podiel vystavených privátnych značiek</a:t>
            </a:r>
            <a:b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sk-SK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Podľa jednotlivých reťazcov I Trend 2013 - 2025</a:t>
            </a:r>
            <a:endParaRPr lang="sk-SK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Zástupný symbol textu 10">
            <a:extLst>
              <a:ext uri="{FF2B5EF4-FFF2-40B4-BE49-F238E27FC236}">
                <a16:creationId xmlns:a16="http://schemas.microsoft.com/office/drawing/2014/main" id="{7B5245CF-D298-B8B1-7938-B934ABB0EDA1}"/>
              </a:ext>
            </a:extLst>
          </p:cNvPr>
          <p:cNvSpPr txBox="1">
            <a:spLocks/>
          </p:cNvSpPr>
          <p:nvPr/>
        </p:nvSpPr>
        <p:spPr bwMode="gray">
          <a:xfrm>
            <a:off x="323527" y="4767206"/>
            <a:ext cx="8280000" cy="161758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36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54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540000" indent="-180000" algn="l" defTabSz="914400" rtl="0" eaLnBrk="1" latinLnBrk="0" hangingPunct="1"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720000" marR="0" indent="-1809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D077B77B-7334-E1FB-933D-EDD9EFABF5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7114901"/>
              </p:ext>
            </p:extLst>
          </p:nvPr>
        </p:nvGraphicFramePr>
        <p:xfrm>
          <a:off x="75835" y="1020841"/>
          <a:ext cx="3029465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Object 2">
            <a:extLst>
              <a:ext uri="{FF2B5EF4-FFF2-40B4-BE49-F238E27FC236}">
                <a16:creationId xmlns:a16="http://schemas.microsoft.com/office/drawing/2014/main" id="{6327A120-9166-F385-487C-A74ED348EA2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8459354"/>
              </p:ext>
            </p:extLst>
          </p:nvPr>
        </p:nvGraphicFramePr>
        <p:xfrm>
          <a:off x="2974825" y="1014640"/>
          <a:ext cx="3029465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Object 2">
            <a:extLst>
              <a:ext uri="{FF2B5EF4-FFF2-40B4-BE49-F238E27FC236}">
                <a16:creationId xmlns:a16="http://schemas.microsoft.com/office/drawing/2014/main" id="{16C28404-E254-08F6-27ED-86157B24DF2B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9201840"/>
              </p:ext>
            </p:extLst>
          </p:nvPr>
        </p:nvGraphicFramePr>
        <p:xfrm>
          <a:off x="5861616" y="1017019"/>
          <a:ext cx="3029465" cy="184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7" name="Picture 10" descr="CBA Slovakia">
            <a:extLst>
              <a:ext uri="{FF2B5EF4-FFF2-40B4-BE49-F238E27FC236}">
                <a16:creationId xmlns:a16="http://schemas.microsoft.com/office/drawing/2014/main" id="{18469967-915D-8B9D-1EE8-50DA16E3E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125" y="1114843"/>
            <a:ext cx="453906" cy="34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rázok 18">
            <a:extLst>
              <a:ext uri="{FF2B5EF4-FFF2-40B4-BE49-F238E27FC236}">
                <a16:creationId xmlns:a16="http://schemas.microsoft.com/office/drawing/2014/main" id="{74449588-E270-E19E-1C9E-D4F4E5CDC8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411" y="1114843"/>
            <a:ext cx="661454" cy="258876"/>
          </a:xfrm>
          <a:prstGeom prst="rect">
            <a:avLst/>
          </a:prstGeom>
        </p:spPr>
      </p:pic>
      <p:grpSp>
        <p:nvGrpSpPr>
          <p:cNvPr id="20" name="Skupina 19">
            <a:extLst>
              <a:ext uri="{FF2B5EF4-FFF2-40B4-BE49-F238E27FC236}">
                <a16:creationId xmlns:a16="http://schemas.microsoft.com/office/drawing/2014/main" id="{AD4B60F5-2019-C471-C443-A706CC557157}"/>
              </a:ext>
            </a:extLst>
          </p:cNvPr>
          <p:cNvGrpSpPr/>
          <p:nvPr/>
        </p:nvGrpSpPr>
        <p:grpSpPr>
          <a:xfrm>
            <a:off x="6126023" y="1142468"/>
            <a:ext cx="1962118" cy="217705"/>
            <a:chOff x="6858017" y="1127809"/>
            <a:chExt cx="1962118" cy="217705"/>
          </a:xfrm>
        </p:grpSpPr>
        <p:pic>
          <p:nvPicPr>
            <p:cNvPr id="21" name="Picture 10" descr="terno-logo | Kawar">
              <a:extLst>
                <a:ext uri="{FF2B5EF4-FFF2-40B4-BE49-F238E27FC236}">
                  <a16:creationId xmlns:a16="http://schemas.microsoft.com/office/drawing/2014/main" id="{3D9CD598-7981-BE4E-0C22-3CB0F47F0E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7945" y="1145333"/>
              <a:ext cx="672190" cy="177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2" descr="Kontakt">
              <a:extLst>
                <a:ext uri="{FF2B5EF4-FFF2-40B4-BE49-F238E27FC236}">
                  <a16:creationId xmlns:a16="http://schemas.microsoft.com/office/drawing/2014/main" id="{78E3D5BE-ADBF-B273-723B-42B1D1D0CF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17" y="1127809"/>
              <a:ext cx="514441" cy="217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KREMIX plus, s.r.o. Banská Bystrica - klimatizácie, tepelné čerpadlá,  revízie">
              <a:extLst>
                <a:ext uri="{FF2B5EF4-FFF2-40B4-BE49-F238E27FC236}">
                  <a16:creationId xmlns:a16="http://schemas.microsoft.com/office/drawing/2014/main" id="{E07BA766-79E6-21D2-F739-7A2181E41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3297" y="1156942"/>
              <a:ext cx="726245" cy="165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0519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6"/>
          <p:cNvSpPr>
            <a:spLocks noChangeArrowheads="1"/>
          </p:cNvSpPr>
          <p:nvPr/>
        </p:nvSpPr>
        <p:spPr bwMode="auto">
          <a:xfrm>
            <a:off x="300359" y="988546"/>
            <a:ext cx="5683021" cy="3669281"/>
          </a:xfrm>
          <a:prstGeom prst="rect">
            <a:avLst/>
          </a:prstGeom>
          <a:gradFill flip="none" rotWithShape="1">
            <a:gsLst>
              <a:gs pos="55000">
                <a:schemeClr val="bg1"/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180000" rIns="900000" anchor="ctr">
            <a:noAutofit/>
          </a:bodyPr>
          <a:lstStyle/>
          <a:p>
            <a:pPr marL="0" lvl="1" indent="0" fontAlgn="auto">
              <a:spcBef>
                <a:spcPts val="600"/>
              </a:spcBef>
              <a:spcAft>
                <a:spcPts val="1200"/>
              </a:spcAft>
              <a:defRPr/>
            </a:pPr>
            <a:endParaRPr lang="sk-SK" sz="1600" kern="0">
              <a:latin typeface="Insight print" pitchFamily="50" charset="-18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23411" y="181566"/>
            <a:ext cx="6408889" cy="576080"/>
          </a:xfrm>
        </p:spPr>
        <p:txBody>
          <a:bodyPr/>
          <a:lstStyle/>
          <a:p>
            <a:r>
              <a:rPr lang="sk-SK" sz="220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  <a:t>Podiel vystavených privátnych značiek</a:t>
            </a:r>
            <a:br>
              <a:rPr lang="sk-SK" sz="1800"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latin typeface="Arial"/>
              </a:rPr>
            </a:br>
            <a:r>
              <a:rPr lang="sk-SK" sz="1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Podľa kategórií výrobkov</a:t>
            </a:r>
            <a:endParaRPr lang="sk-SK" sz="16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778479"/>
              </p:ext>
            </p:extLst>
          </p:nvPr>
        </p:nvGraphicFramePr>
        <p:xfrm>
          <a:off x="281348" y="991766"/>
          <a:ext cx="5163321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uľ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79155"/>
              </p:ext>
            </p:extLst>
          </p:nvPr>
        </p:nvGraphicFramePr>
        <p:xfrm>
          <a:off x="5186164" y="972717"/>
          <a:ext cx="360040" cy="3746080"/>
        </p:xfrm>
        <a:graphic>
          <a:graphicData uri="http://schemas.openxmlformats.org/drawingml/2006/table">
            <a:tbl>
              <a:tblPr>
                <a:tableStyleId>{C115FB49-3FBE-41CF-8DFC-A938FE5134F0}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-4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-1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4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k-SK" sz="1000" b="1" i="0" u="none" strike="noStrike" dirty="0">
                          <a:solidFill>
                            <a:srgbClr val="808080"/>
                          </a:solidFill>
                          <a:effectLst/>
                          <a:latin typeface="Arial CE" panose="020B06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0" name="BlokTextu 9"/>
          <p:cNvSpPr txBox="1"/>
          <p:nvPr/>
        </p:nvSpPr>
        <p:spPr>
          <a:xfrm>
            <a:off x="5033675" y="802818"/>
            <a:ext cx="665018" cy="19925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spcBef>
                <a:spcPts val="300"/>
              </a:spcBef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vs </a:t>
            </a:r>
            <a:r>
              <a:rPr lang="sk-SK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2025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quarter" idx="4294967295"/>
          </p:nvPr>
        </p:nvSpPr>
        <p:spPr>
          <a:xfrm>
            <a:off x="323527" y="4623978"/>
            <a:ext cx="8280000" cy="161758"/>
          </a:xfrm>
          <a:prstGeom prst="rect">
            <a:avLst/>
          </a:prstGeom>
        </p:spPr>
        <p:txBody>
          <a:bodyPr/>
          <a:lstStyle/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sp>
        <p:nvSpPr>
          <p:cNvPr id="12" name="Zástupný symbol textu 10"/>
          <p:cNvSpPr>
            <a:spLocks noGrp="1"/>
          </p:cNvSpPr>
          <p:nvPr>
            <p:ph type="body" sz="quarter" idx="4294967295"/>
          </p:nvPr>
        </p:nvSpPr>
        <p:spPr>
          <a:xfrm>
            <a:off x="321552" y="4764997"/>
            <a:ext cx="8280000" cy="161758"/>
          </a:xfrm>
          <a:prstGeom prst="rect">
            <a:avLst/>
          </a:prstGeom>
        </p:spPr>
        <p:txBody>
          <a:bodyPr/>
          <a:lstStyle/>
          <a:p>
            <a:r>
              <a:rPr lang="sk-SK" sz="800" dirty="0">
                <a:solidFill>
                  <a:schemeClr val="bg2"/>
                </a:solidFill>
              </a:rPr>
              <a:t>Pozn.: * </a:t>
            </a:r>
            <a:r>
              <a:rPr lang="sk-SK" sz="800" b="1" dirty="0" err="1">
                <a:solidFill>
                  <a:schemeClr val="bg2"/>
                </a:solidFill>
              </a:rPr>
              <a:t>p.b</a:t>
            </a:r>
            <a:r>
              <a:rPr lang="sk-SK" sz="800" dirty="0">
                <a:solidFill>
                  <a:schemeClr val="bg2"/>
                </a:solidFill>
              </a:rPr>
              <a:t>. = percentuálne body</a:t>
            </a:r>
          </a:p>
        </p:txBody>
      </p:sp>
      <p:sp>
        <p:nvSpPr>
          <p:cNvPr id="22" name="Šípka doprava 21"/>
          <p:cNvSpPr/>
          <p:nvPr/>
        </p:nvSpPr>
        <p:spPr bwMode="gray">
          <a:xfrm flipH="1" flipV="1">
            <a:off x="6511738" y="4843759"/>
            <a:ext cx="152400" cy="152400"/>
          </a:xfrm>
          <a:prstGeom prst="rightArrow">
            <a:avLst/>
          </a:prstGeom>
          <a:solidFill>
            <a:schemeClr val="accent3"/>
          </a:solidFill>
          <a:ln w="9525"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</a:pPr>
            <a:endParaRPr lang="en-US" sz="90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Šípka doprava 22"/>
          <p:cNvSpPr/>
          <p:nvPr/>
        </p:nvSpPr>
        <p:spPr bwMode="gray">
          <a:xfrm>
            <a:off x="6316074" y="4843759"/>
            <a:ext cx="152400" cy="152400"/>
          </a:xfrm>
          <a:prstGeom prst="rightArrow">
            <a:avLst/>
          </a:prstGeom>
          <a:solidFill>
            <a:schemeClr val="accent5"/>
          </a:solidFill>
          <a:ln w="9525"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</a:pPr>
            <a:endParaRPr lang="en-US" sz="90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BlokTextu 26">
            <a:extLst>
              <a:ext uri="{FF2B5EF4-FFF2-40B4-BE49-F238E27FC236}">
                <a16:creationId xmlns:a16="http://schemas.microsoft.com/office/drawing/2014/main" id="{8B921E74-D321-4434-9CDD-4CAA173C953A}"/>
              </a:ext>
            </a:extLst>
          </p:cNvPr>
          <p:cNvSpPr txBox="1"/>
          <p:nvPr/>
        </p:nvSpPr>
        <p:spPr>
          <a:xfrm>
            <a:off x="6778658" y="4840717"/>
            <a:ext cx="2270439" cy="277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300"/>
              </a:spcBef>
            </a:pPr>
            <a:r>
              <a:rPr lang="sk-SK" sz="900" i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Pokles resp. nárast o viac ako 3 </a:t>
            </a:r>
            <a:r>
              <a:rPr lang="sk-SK" sz="900" i="1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p.b</a:t>
            </a:r>
            <a:r>
              <a:rPr lang="sk-SK" sz="900" i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900" i="1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300"/>
              </a:spcBef>
            </a:pPr>
            <a:endParaRPr lang="en-US" sz="900" i="1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167B33DC-1647-46DA-B2D3-0E0039D9EE20}"/>
              </a:ext>
            </a:extLst>
          </p:cNvPr>
          <p:cNvGrpSpPr/>
          <p:nvPr/>
        </p:nvGrpSpPr>
        <p:grpSpPr>
          <a:xfrm>
            <a:off x="3292013" y="1037066"/>
            <a:ext cx="252000" cy="3825351"/>
            <a:chOff x="3233297" y="1037066"/>
            <a:chExt cx="252000" cy="3825351"/>
          </a:xfrm>
        </p:grpSpPr>
        <p:sp>
          <p:nvSpPr>
            <p:cNvPr id="38" name="Line 7">
              <a:extLst>
                <a:ext uri="{FF2B5EF4-FFF2-40B4-BE49-F238E27FC236}">
                  <a16:creationId xmlns:a16="http://schemas.microsoft.com/office/drawing/2014/main" id="{2853042E-6B0A-44DB-ACF6-F76C115A8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9951" y="1037066"/>
              <a:ext cx="8312" cy="3572242"/>
            </a:xfrm>
            <a:prstGeom prst="lin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sk-SK" sz="1000">
                <a:latin typeface="+mj-lt"/>
              </a:endParaRPr>
            </a:p>
          </p:txBody>
        </p:sp>
        <p:sp>
          <p:nvSpPr>
            <p:cNvPr id="39" name="Ovál 38">
              <a:extLst>
                <a:ext uri="{FF2B5EF4-FFF2-40B4-BE49-F238E27FC236}">
                  <a16:creationId xmlns:a16="http://schemas.microsoft.com/office/drawing/2014/main" id="{731365D9-5F71-439F-9AF2-24F13BC8AA1C}"/>
                </a:ext>
              </a:extLst>
            </p:cNvPr>
            <p:cNvSpPr/>
            <p:nvPr/>
          </p:nvSpPr>
          <p:spPr bwMode="gray">
            <a:xfrm>
              <a:off x="3233297" y="4610417"/>
              <a:ext cx="252000" cy="2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</a:pPr>
              <a:r>
                <a:rPr lang="sk-SK" sz="7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26</a:t>
              </a:r>
              <a:r>
                <a:rPr lang="sk-SK" sz="6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%</a:t>
              </a:r>
              <a:endParaRPr lang="sk-SK" sz="600" b="1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Šípka doprava 22">
            <a:extLst>
              <a:ext uri="{FF2B5EF4-FFF2-40B4-BE49-F238E27FC236}">
                <a16:creationId xmlns:a16="http://schemas.microsoft.com/office/drawing/2014/main" id="{780DE322-9654-AF8F-90B6-C158A725996F}"/>
              </a:ext>
            </a:extLst>
          </p:cNvPr>
          <p:cNvSpPr/>
          <p:nvPr/>
        </p:nvSpPr>
        <p:spPr bwMode="gray">
          <a:xfrm>
            <a:off x="5582649" y="1009945"/>
            <a:ext cx="152400" cy="152400"/>
          </a:xfrm>
          <a:prstGeom prst="rightArrow">
            <a:avLst/>
          </a:prstGeom>
          <a:solidFill>
            <a:schemeClr val="accent5"/>
          </a:solidFill>
          <a:ln w="9525"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</a:pPr>
            <a:endParaRPr lang="en-US" sz="90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Šípka doprava 21">
            <a:extLst>
              <a:ext uri="{FF2B5EF4-FFF2-40B4-BE49-F238E27FC236}">
                <a16:creationId xmlns:a16="http://schemas.microsoft.com/office/drawing/2014/main" id="{8662D780-8FBF-B0E0-B303-70AC47202514}"/>
              </a:ext>
            </a:extLst>
          </p:cNvPr>
          <p:cNvSpPr/>
          <p:nvPr/>
        </p:nvSpPr>
        <p:spPr bwMode="gray">
          <a:xfrm flipH="1" flipV="1">
            <a:off x="5583050" y="1243308"/>
            <a:ext cx="152400" cy="152400"/>
          </a:xfrm>
          <a:prstGeom prst="rightArrow">
            <a:avLst/>
          </a:prstGeom>
          <a:solidFill>
            <a:schemeClr val="accent3"/>
          </a:solidFill>
          <a:ln w="9525"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</a:pPr>
            <a:endParaRPr lang="en-US" sz="90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Šípka doprava 21">
            <a:extLst>
              <a:ext uri="{FF2B5EF4-FFF2-40B4-BE49-F238E27FC236}">
                <a16:creationId xmlns:a16="http://schemas.microsoft.com/office/drawing/2014/main" id="{BE182E68-6C88-59BF-2A6B-F9C3A06AA114}"/>
              </a:ext>
            </a:extLst>
          </p:cNvPr>
          <p:cNvSpPr/>
          <p:nvPr/>
        </p:nvSpPr>
        <p:spPr bwMode="gray">
          <a:xfrm flipH="1" flipV="1">
            <a:off x="5578288" y="1943404"/>
            <a:ext cx="152400" cy="152400"/>
          </a:xfrm>
          <a:prstGeom prst="rightArrow">
            <a:avLst/>
          </a:prstGeom>
          <a:solidFill>
            <a:schemeClr val="accent3"/>
          </a:solidFill>
          <a:ln w="9525">
            <a:noFill/>
          </a:ln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</a:pPr>
            <a:endParaRPr lang="en-US" sz="90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Obrázok 15">
            <a:extLst>
              <a:ext uri="{FF2B5EF4-FFF2-40B4-BE49-F238E27FC236}">
                <a16:creationId xmlns:a16="http://schemas.microsoft.com/office/drawing/2014/main" id="{9007FB23-C824-4E16-E856-07900296BA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0033" y="888695"/>
            <a:ext cx="2743607" cy="1823412"/>
          </a:xfrm>
          <a:prstGeom prst="roundRect">
            <a:avLst/>
          </a:prstGeom>
        </p:spPr>
      </p:pic>
      <p:pic>
        <p:nvPicPr>
          <p:cNvPr id="18" name="Obrázok 17">
            <a:extLst>
              <a:ext uri="{FF2B5EF4-FFF2-40B4-BE49-F238E27FC236}">
                <a16:creationId xmlns:a16="http://schemas.microsoft.com/office/drawing/2014/main" id="{CE66E5CF-98E8-E1F0-6CB1-E9470F11F8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439" y="2861525"/>
            <a:ext cx="2743607" cy="182679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0515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 animBg="1"/>
      <p:bldP spid="23" grpId="0" animBg="1"/>
      <p:bldP spid="27" grpId="0"/>
      <p:bldP spid="7" grpId="0" animBg="1"/>
      <p:bldP spid="8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9EE07-4A86-BFD6-7DA6-46A6F58FE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5318EEC-FDAF-84D0-3B71-40D818602E6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889" r="-65"/>
          <a:stretch>
            <a:fillRect/>
          </a:stretch>
        </p:blipFill>
        <p:spPr>
          <a:xfrm>
            <a:off x="5622324" y="1480358"/>
            <a:ext cx="2925462" cy="2269265"/>
          </a:xfrm>
          <a:prstGeom prst="roundRect">
            <a:avLst/>
          </a:prstGeom>
        </p:spPr>
      </p:pic>
      <p:sp>
        <p:nvSpPr>
          <p:cNvPr id="8" name="Zástupný symbol textu 2">
            <a:extLst>
              <a:ext uri="{FF2B5EF4-FFF2-40B4-BE49-F238E27FC236}">
                <a16:creationId xmlns:a16="http://schemas.microsoft.com/office/drawing/2014/main" id="{F0932A0C-4BC8-A267-515A-74DEDFAF4920}"/>
              </a:ext>
            </a:extLst>
          </p:cNvPr>
          <p:cNvSpPr txBox="1">
            <a:spLocks/>
          </p:cNvSpPr>
          <p:nvPr/>
        </p:nvSpPr>
        <p:spPr>
          <a:xfrm>
            <a:off x="422377" y="1950942"/>
            <a:ext cx="2235777" cy="278563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Podiel zahraničných výrobkov </a:t>
            </a:r>
          </a:p>
        </p:txBody>
      </p:sp>
      <p:sp>
        <p:nvSpPr>
          <p:cNvPr id="5" name="Zástupný symbol textu 2">
            <a:extLst>
              <a:ext uri="{FF2B5EF4-FFF2-40B4-BE49-F238E27FC236}">
                <a16:creationId xmlns:a16="http://schemas.microsoft.com/office/drawing/2014/main" id="{F5F2E022-B43E-6062-B0BC-41D8F66AE78F}"/>
              </a:ext>
            </a:extLst>
          </p:cNvPr>
          <p:cNvSpPr txBox="1">
            <a:spLocks/>
          </p:cNvSpPr>
          <p:nvPr/>
        </p:nvSpPr>
        <p:spPr>
          <a:xfrm>
            <a:off x="3546998" y="1621698"/>
            <a:ext cx="2235777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900">
                <a:solidFill>
                  <a:schemeClr val="tx1">
                    <a:lumMod val="50000"/>
                    <a:lumOff val="50000"/>
                  </a:schemeClr>
                </a:solidFill>
              </a:rPr>
              <a:t>Podiel slovenských výrobkov </a:t>
            </a:r>
          </a:p>
        </p:txBody>
      </p:sp>
      <p:sp>
        <p:nvSpPr>
          <p:cNvPr id="11" name="Zástupný symbol textu 10">
            <a:extLst>
              <a:ext uri="{FF2B5EF4-FFF2-40B4-BE49-F238E27FC236}">
                <a16:creationId xmlns:a16="http://schemas.microsoft.com/office/drawing/2014/main" id="{ED134706-8900-069F-ACFE-0BC8042BB19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7" y="4766853"/>
            <a:ext cx="8280000" cy="161758"/>
          </a:xfrm>
          <a:prstGeom prst="rect">
            <a:avLst/>
          </a:prstGeom>
        </p:spPr>
        <p:txBody>
          <a:bodyPr/>
          <a:lstStyle/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35ED6F89-C79A-0852-6CAE-997B4FDC796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3684" y="195203"/>
            <a:ext cx="6923946" cy="57608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kumimoji="0" lang="sk-SK" sz="2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  <a:t>Podiel vystavených slovenských výrobkov</a:t>
            </a:r>
            <a:r>
              <a:rPr kumimoji="0" lang="sk-SK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ea typeface="+mj-ea"/>
                <a:cs typeface="+mj-cs"/>
              </a:rPr>
              <a:t>                                                         </a:t>
            </a:r>
            <a:r>
              <a:rPr lang="sk-SK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Podľa kategórií – privátne a značkové výrobky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</p:txBody>
      </p:sp>
      <p:grpSp>
        <p:nvGrpSpPr>
          <p:cNvPr id="10" name="Skupina 18">
            <a:extLst>
              <a:ext uri="{FF2B5EF4-FFF2-40B4-BE49-F238E27FC236}">
                <a16:creationId xmlns:a16="http://schemas.microsoft.com/office/drawing/2014/main" id="{D2B4CDBC-2DCE-AC6A-8605-05F9FCEC738C}"/>
              </a:ext>
            </a:extLst>
          </p:cNvPr>
          <p:cNvGrpSpPr/>
          <p:nvPr/>
        </p:nvGrpSpPr>
        <p:grpSpPr>
          <a:xfrm>
            <a:off x="1607088" y="1542988"/>
            <a:ext cx="2557576" cy="1219595"/>
            <a:chOff x="3805210" y="1984959"/>
            <a:chExt cx="2160239" cy="2245180"/>
          </a:xfrm>
        </p:grpSpPr>
        <p:graphicFrame>
          <p:nvGraphicFramePr>
            <p:cNvPr id="12" name="Objekt 5">
              <a:extLst>
                <a:ext uri="{FF2B5EF4-FFF2-40B4-BE49-F238E27FC236}">
                  <a16:creationId xmlns:a16="http://schemas.microsoft.com/office/drawing/2014/main" id="{AAFD902C-E869-E661-9760-A1FA4246EA8D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4"/>
              </p:custDataLst>
              <p:extLst>
                <p:ext uri="{D42A27DB-BD31-4B8C-83A1-F6EECF244321}">
                  <p14:modId xmlns:p14="http://schemas.microsoft.com/office/powerpoint/2010/main" val="2439693716"/>
                </p:ext>
              </p:extLst>
            </p:nvPr>
          </p:nvGraphicFramePr>
          <p:xfrm>
            <a:off x="3805210" y="1984959"/>
            <a:ext cx="2160239" cy="22451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3" name="Rechteck 3">
              <a:extLst>
                <a:ext uri="{FF2B5EF4-FFF2-40B4-BE49-F238E27FC236}">
                  <a16:creationId xmlns:a16="http://schemas.microsoft.com/office/drawing/2014/main" id="{72D6E633-3AD1-2DEC-136A-2686AF0D7A5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 bwMode="gray">
            <a:xfrm>
              <a:off x="4393095" y="2681907"/>
              <a:ext cx="984468" cy="8142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k-SK" sz="2800" b="1" dirty="0">
                  <a:solidFill>
                    <a:srgbClr val="00B050"/>
                  </a:solidFill>
                </a:rPr>
                <a:t>31</a:t>
              </a:r>
              <a:r>
                <a:rPr lang="sk-SK" sz="1400" dirty="0">
                  <a:solidFill>
                    <a:srgbClr val="00B050"/>
                  </a:solidFill>
                </a:rPr>
                <a:t>,4%</a:t>
              </a:r>
              <a:endParaRPr lang="en-US" sz="1400" dirty="0">
                <a:solidFill>
                  <a:srgbClr val="00B050"/>
                </a:solidFill>
              </a:endParaRPr>
            </a:p>
          </p:txBody>
        </p:sp>
      </p:grpSp>
      <p:sp>
        <p:nvSpPr>
          <p:cNvPr id="17" name="Obdĺžnik: zaoblené rohy 16">
            <a:extLst>
              <a:ext uri="{FF2B5EF4-FFF2-40B4-BE49-F238E27FC236}">
                <a16:creationId xmlns:a16="http://schemas.microsoft.com/office/drawing/2014/main" id="{CE42BB36-84C6-631A-EBE7-8227B911A703}"/>
              </a:ext>
            </a:extLst>
          </p:cNvPr>
          <p:cNvSpPr/>
          <p:nvPr/>
        </p:nvSpPr>
        <p:spPr>
          <a:xfrm>
            <a:off x="319099" y="3073209"/>
            <a:ext cx="2486283" cy="225029"/>
          </a:xfrm>
          <a:prstGeom prst="roundRect">
            <a:avLst>
              <a:gd name="adj" fmla="val 50000"/>
            </a:avLst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/>
              <a:t>ZNAČKOVÉ</a:t>
            </a:r>
            <a:r>
              <a:rPr lang="sk-SK" sz="1050"/>
              <a:t> výrobky</a:t>
            </a:r>
          </a:p>
        </p:txBody>
      </p:sp>
      <p:sp>
        <p:nvSpPr>
          <p:cNvPr id="23" name="Obdĺžnik: zaoblené rohy 22">
            <a:extLst>
              <a:ext uri="{FF2B5EF4-FFF2-40B4-BE49-F238E27FC236}">
                <a16:creationId xmlns:a16="http://schemas.microsoft.com/office/drawing/2014/main" id="{75864FA9-2795-9CC1-6330-05A49C7E1200}"/>
              </a:ext>
            </a:extLst>
          </p:cNvPr>
          <p:cNvSpPr/>
          <p:nvPr/>
        </p:nvSpPr>
        <p:spPr>
          <a:xfrm>
            <a:off x="317782" y="1080493"/>
            <a:ext cx="2487600" cy="22502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 b="1"/>
              <a:t>PRIVÁTNE</a:t>
            </a:r>
            <a:r>
              <a:rPr lang="sk-SK" sz="1050"/>
              <a:t> značky</a:t>
            </a:r>
          </a:p>
        </p:txBody>
      </p:sp>
      <p:cxnSp>
        <p:nvCxnSpPr>
          <p:cNvPr id="4" name="Rovná spojnica 3">
            <a:extLst>
              <a:ext uri="{FF2B5EF4-FFF2-40B4-BE49-F238E27FC236}">
                <a16:creationId xmlns:a16="http://schemas.microsoft.com/office/drawing/2014/main" id="{66E07898-2E0F-BD29-9070-E8296025B77C}"/>
              </a:ext>
            </a:extLst>
          </p:cNvPr>
          <p:cNvCxnSpPr/>
          <p:nvPr/>
        </p:nvCxnSpPr>
        <p:spPr>
          <a:xfrm>
            <a:off x="3483442" y="1816560"/>
            <a:ext cx="1692000" cy="0"/>
          </a:xfrm>
          <a:prstGeom prst="line">
            <a:avLst/>
          </a:prstGeom>
          <a:ln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nica 8">
            <a:extLst>
              <a:ext uri="{FF2B5EF4-FFF2-40B4-BE49-F238E27FC236}">
                <a16:creationId xmlns:a16="http://schemas.microsoft.com/office/drawing/2014/main" id="{9F0159A4-7CA9-0F65-DF54-AA9782D18E10}"/>
              </a:ext>
            </a:extLst>
          </p:cNvPr>
          <p:cNvCxnSpPr/>
          <p:nvPr/>
        </p:nvCxnSpPr>
        <p:spPr>
          <a:xfrm>
            <a:off x="430003" y="2154613"/>
            <a:ext cx="1800000" cy="0"/>
          </a:xfrm>
          <a:prstGeom prst="line">
            <a:avLst/>
          </a:prstGeom>
          <a:ln>
            <a:solidFill>
              <a:srgbClr val="BFBFB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Skupina 18">
            <a:extLst>
              <a:ext uri="{FF2B5EF4-FFF2-40B4-BE49-F238E27FC236}">
                <a16:creationId xmlns:a16="http://schemas.microsoft.com/office/drawing/2014/main" id="{7C6FF450-AEC4-A9C1-AAB8-F7EA6BF40FA5}"/>
              </a:ext>
            </a:extLst>
          </p:cNvPr>
          <p:cNvGrpSpPr/>
          <p:nvPr/>
        </p:nvGrpSpPr>
        <p:grpSpPr>
          <a:xfrm>
            <a:off x="1607088" y="3450281"/>
            <a:ext cx="2557576" cy="1219595"/>
            <a:chOff x="3805210" y="1984959"/>
            <a:chExt cx="2160239" cy="2245180"/>
          </a:xfrm>
        </p:grpSpPr>
        <p:graphicFrame>
          <p:nvGraphicFramePr>
            <p:cNvPr id="16" name="Objekt 5">
              <a:extLst>
                <a:ext uri="{FF2B5EF4-FFF2-40B4-BE49-F238E27FC236}">
                  <a16:creationId xmlns:a16="http://schemas.microsoft.com/office/drawing/2014/main" id="{F465B403-3402-00E0-868F-B06B0ABEFE29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2"/>
              </p:custDataLst>
              <p:extLst>
                <p:ext uri="{D42A27DB-BD31-4B8C-83A1-F6EECF244321}">
                  <p14:modId xmlns:p14="http://schemas.microsoft.com/office/powerpoint/2010/main" val="3960339073"/>
                </p:ext>
              </p:extLst>
            </p:nvPr>
          </p:nvGraphicFramePr>
          <p:xfrm>
            <a:off x="3805210" y="1984959"/>
            <a:ext cx="2160239" cy="22451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8" name="Rechteck 3">
              <a:extLst>
                <a:ext uri="{FF2B5EF4-FFF2-40B4-BE49-F238E27FC236}">
                  <a16:creationId xmlns:a16="http://schemas.microsoft.com/office/drawing/2014/main" id="{7E9B1FF0-3121-E754-9D77-90375857DB1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gray">
            <a:xfrm>
              <a:off x="4393095" y="2681907"/>
              <a:ext cx="984468" cy="8142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k-SK" sz="2800" b="1" dirty="0">
                  <a:solidFill>
                    <a:srgbClr val="F0AB00"/>
                  </a:solidFill>
                </a:rPr>
                <a:t>43</a:t>
              </a:r>
              <a:r>
                <a:rPr lang="sk-SK" sz="1400" dirty="0">
                  <a:solidFill>
                    <a:srgbClr val="F0AB00"/>
                  </a:solidFill>
                </a:rPr>
                <a:t>,6%</a:t>
              </a:r>
              <a:endParaRPr lang="en-US" sz="1400" dirty="0">
                <a:solidFill>
                  <a:srgbClr val="F0AB00"/>
                </a:solidFill>
              </a:endParaRPr>
            </a:p>
          </p:txBody>
        </p:sp>
      </p:grpSp>
      <p:sp>
        <p:nvSpPr>
          <p:cNvPr id="19" name="Zástupný symbol textu 2">
            <a:extLst>
              <a:ext uri="{FF2B5EF4-FFF2-40B4-BE49-F238E27FC236}">
                <a16:creationId xmlns:a16="http://schemas.microsoft.com/office/drawing/2014/main" id="{52F1C113-2C49-C14A-F59F-9943294A6E68}"/>
              </a:ext>
            </a:extLst>
          </p:cNvPr>
          <p:cNvSpPr txBox="1">
            <a:spLocks/>
          </p:cNvSpPr>
          <p:nvPr/>
        </p:nvSpPr>
        <p:spPr>
          <a:xfrm>
            <a:off x="3547685" y="3474559"/>
            <a:ext cx="2235777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Podiel slovenských výrobkov </a:t>
            </a:r>
          </a:p>
        </p:txBody>
      </p:sp>
      <p:cxnSp>
        <p:nvCxnSpPr>
          <p:cNvPr id="21" name="Rovná spojnica 20">
            <a:extLst>
              <a:ext uri="{FF2B5EF4-FFF2-40B4-BE49-F238E27FC236}">
                <a16:creationId xmlns:a16="http://schemas.microsoft.com/office/drawing/2014/main" id="{0738077D-2922-324F-4763-92F6FB7FDC8A}"/>
              </a:ext>
            </a:extLst>
          </p:cNvPr>
          <p:cNvCxnSpPr/>
          <p:nvPr/>
        </p:nvCxnSpPr>
        <p:spPr>
          <a:xfrm>
            <a:off x="3473108" y="3653933"/>
            <a:ext cx="1692000" cy="0"/>
          </a:xfrm>
          <a:prstGeom prst="line">
            <a:avLst/>
          </a:prstGeom>
          <a:ln>
            <a:solidFill>
              <a:srgbClr val="F0AB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textu 2">
            <a:extLst>
              <a:ext uri="{FF2B5EF4-FFF2-40B4-BE49-F238E27FC236}">
                <a16:creationId xmlns:a16="http://schemas.microsoft.com/office/drawing/2014/main" id="{2CD532A3-8CB1-2A3A-3C7C-A5DEF82F5B40}"/>
              </a:ext>
            </a:extLst>
          </p:cNvPr>
          <p:cNvSpPr txBox="1">
            <a:spLocks/>
          </p:cNvSpPr>
          <p:nvPr/>
        </p:nvSpPr>
        <p:spPr>
          <a:xfrm>
            <a:off x="373007" y="3882225"/>
            <a:ext cx="2235777" cy="278563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900">
                <a:solidFill>
                  <a:schemeClr val="tx1">
                    <a:lumMod val="50000"/>
                    <a:lumOff val="50000"/>
                  </a:schemeClr>
                </a:solidFill>
              </a:rPr>
              <a:t>Podiel zahraničných výrobkov </a:t>
            </a:r>
          </a:p>
        </p:txBody>
      </p:sp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7D6D8EE8-0F39-3BE8-3BB1-C1BF43C7F7FF}"/>
              </a:ext>
            </a:extLst>
          </p:cNvPr>
          <p:cNvCxnSpPr/>
          <p:nvPr/>
        </p:nvCxnSpPr>
        <p:spPr>
          <a:xfrm>
            <a:off x="422377" y="4092146"/>
            <a:ext cx="1800000" cy="0"/>
          </a:xfrm>
          <a:prstGeom prst="line">
            <a:avLst/>
          </a:prstGeom>
          <a:ln>
            <a:solidFill>
              <a:srgbClr val="BFBFB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Reklamné predmety s potlačou za najvýhodnejšie ceny.">
            <a:extLst>
              <a:ext uri="{FF2B5EF4-FFF2-40B4-BE49-F238E27FC236}">
                <a16:creationId xmlns:a16="http://schemas.microsoft.com/office/drawing/2014/main" id="{CE601654-05A2-66B9-AACC-09357DA69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64" y="1867486"/>
            <a:ext cx="415123" cy="4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klamné predmety s potlačou za najvýhodnejšie ceny.">
            <a:extLst>
              <a:ext uri="{FF2B5EF4-FFF2-40B4-BE49-F238E27FC236}">
                <a16:creationId xmlns:a16="http://schemas.microsoft.com/office/drawing/2014/main" id="{6837907E-7A40-3264-F0B0-E1B0117FC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94" y="3676739"/>
            <a:ext cx="415123" cy="4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symbol textu 2">
            <a:extLst>
              <a:ext uri="{FF2B5EF4-FFF2-40B4-BE49-F238E27FC236}">
                <a16:creationId xmlns:a16="http://schemas.microsoft.com/office/drawing/2014/main" id="{1A55988C-CDF5-7DAA-C6F2-752173D81583}"/>
              </a:ext>
            </a:extLst>
          </p:cNvPr>
          <p:cNvSpPr txBox="1">
            <a:spLocks/>
          </p:cNvSpPr>
          <p:nvPr/>
        </p:nvSpPr>
        <p:spPr>
          <a:xfrm>
            <a:off x="5548291" y="4271160"/>
            <a:ext cx="3469294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Celkový podiel slovenských výrobkov </a:t>
            </a:r>
            <a:r>
              <a:rPr lang="sk-SK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40,4%</a:t>
            </a:r>
            <a:r>
              <a:rPr lang="sk-SK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766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70323-0660-B036-BE15-8ABEE1AA6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textu 10">
            <a:extLst>
              <a:ext uri="{FF2B5EF4-FFF2-40B4-BE49-F238E27FC236}">
                <a16:creationId xmlns:a16="http://schemas.microsoft.com/office/drawing/2014/main" id="{F056E693-30D4-474D-2032-30DF494C077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23527" y="4766853"/>
            <a:ext cx="8280000" cy="161758"/>
          </a:xfrm>
          <a:prstGeom prst="rect">
            <a:avLst/>
          </a:prstGeom>
        </p:spPr>
        <p:txBody>
          <a:bodyPr/>
          <a:lstStyle/>
          <a:p>
            <a:r>
              <a:rPr lang="sk-SK" sz="800" dirty="0">
                <a:solidFill>
                  <a:schemeClr val="bg2"/>
                </a:solidFill>
              </a:rPr>
              <a:t>Báza | N=330 predajní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5148E4C0-966B-8C52-5FED-44587374F39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23684" y="195203"/>
            <a:ext cx="6923946" cy="57608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</a:pPr>
            <a:r>
              <a:rPr kumimoji="0" lang="sk-SK" sz="22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57000">
                      <a:srgbClr val="F36F21"/>
                    </a:gs>
                    <a:gs pos="0">
                      <a:srgbClr val="F0AB00"/>
                    </a:gs>
                  </a:gsLst>
                  <a:lin ang="10800000" scaled="1"/>
                </a:gradFill>
                <a:effectLst/>
                <a:uLnTx/>
                <a:uFillTx/>
                <a:latin typeface="Arial"/>
                <a:ea typeface="+mj-ea"/>
                <a:cs typeface="+mj-cs"/>
              </a:rPr>
              <a:t>Podiel vystavených slovenských výrobkov</a:t>
            </a:r>
            <a:r>
              <a:rPr kumimoji="0" lang="sk-SK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ea typeface="+mj-ea"/>
                <a:cs typeface="+mj-cs"/>
              </a:rPr>
              <a:t>                                                         </a:t>
            </a:r>
            <a:r>
              <a:rPr lang="sk-SK" sz="14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</a:rPr>
              <a:t>Podľa kategórií – privátne / značkové</a:t>
            </a:r>
            <a:endParaRPr lang="en-US" sz="140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</p:txBody>
      </p:sp>
      <p:grpSp>
        <p:nvGrpSpPr>
          <p:cNvPr id="3" name="Skupina 18">
            <a:extLst>
              <a:ext uri="{FF2B5EF4-FFF2-40B4-BE49-F238E27FC236}">
                <a16:creationId xmlns:a16="http://schemas.microsoft.com/office/drawing/2014/main" id="{189B1693-D98C-D32A-DAB3-7216779CDEB4}"/>
              </a:ext>
            </a:extLst>
          </p:cNvPr>
          <p:cNvGrpSpPr/>
          <p:nvPr/>
        </p:nvGrpSpPr>
        <p:grpSpPr>
          <a:xfrm>
            <a:off x="356872" y="3464202"/>
            <a:ext cx="2068854" cy="986545"/>
            <a:chOff x="3805210" y="1984959"/>
            <a:chExt cx="2160239" cy="2245180"/>
          </a:xfrm>
        </p:grpSpPr>
        <p:graphicFrame>
          <p:nvGraphicFramePr>
            <p:cNvPr id="6" name="Objekt 5">
              <a:extLst>
                <a:ext uri="{FF2B5EF4-FFF2-40B4-BE49-F238E27FC236}">
                  <a16:creationId xmlns:a16="http://schemas.microsoft.com/office/drawing/2014/main" id="{6DA38A00-145C-FAF5-E60E-855CC87EDABB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6"/>
              </p:custDataLst>
              <p:extLst>
                <p:ext uri="{D42A27DB-BD31-4B8C-83A1-F6EECF244321}">
                  <p14:modId xmlns:p14="http://schemas.microsoft.com/office/powerpoint/2010/main" val="2155696527"/>
                </p:ext>
              </p:extLst>
            </p:nvPr>
          </p:nvGraphicFramePr>
          <p:xfrm>
            <a:off x="3805210" y="1984959"/>
            <a:ext cx="2160239" cy="22451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7" name="Rechteck 3">
              <a:extLst>
                <a:ext uri="{FF2B5EF4-FFF2-40B4-BE49-F238E27FC236}">
                  <a16:creationId xmlns:a16="http://schemas.microsoft.com/office/drawing/2014/main" id="{FECF8720-EB14-F4BA-1A54-68B2459CEE8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 bwMode="gray">
            <a:xfrm>
              <a:off x="4393095" y="2681907"/>
              <a:ext cx="984468" cy="8142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k-SK" sz="2000" dirty="0">
                  <a:solidFill>
                    <a:srgbClr val="F0AB00"/>
                  </a:solidFill>
                </a:rPr>
                <a:t>43</a:t>
              </a:r>
              <a:r>
                <a:rPr lang="sk-SK" sz="1200" dirty="0">
                  <a:solidFill>
                    <a:srgbClr val="F0AB00"/>
                  </a:solidFill>
                </a:rPr>
                <a:t>,6</a:t>
              </a:r>
              <a:r>
                <a:rPr lang="sk-SK" sz="700" dirty="0">
                  <a:solidFill>
                    <a:srgbClr val="F0AB00"/>
                  </a:solidFill>
                </a:rPr>
                <a:t>%</a:t>
              </a:r>
              <a:endParaRPr lang="en-US" sz="700" dirty="0">
                <a:solidFill>
                  <a:srgbClr val="F0AB00"/>
                </a:solidFill>
              </a:endParaRPr>
            </a:p>
          </p:txBody>
        </p:sp>
      </p:grpSp>
      <p:grpSp>
        <p:nvGrpSpPr>
          <p:cNvPr id="10" name="Skupina 18">
            <a:extLst>
              <a:ext uri="{FF2B5EF4-FFF2-40B4-BE49-F238E27FC236}">
                <a16:creationId xmlns:a16="http://schemas.microsoft.com/office/drawing/2014/main" id="{41E86D66-E268-ED7E-632E-96082BFCE743}"/>
              </a:ext>
            </a:extLst>
          </p:cNvPr>
          <p:cNvGrpSpPr/>
          <p:nvPr/>
        </p:nvGrpSpPr>
        <p:grpSpPr>
          <a:xfrm>
            <a:off x="356872" y="1442732"/>
            <a:ext cx="2068854" cy="986545"/>
            <a:chOff x="3805210" y="1984959"/>
            <a:chExt cx="2160239" cy="2245180"/>
          </a:xfrm>
        </p:grpSpPr>
        <p:graphicFrame>
          <p:nvGraphicFramePr>
            <p:cNvPr id="12" name="Objekt 5">
              <a:extLst>
                <a:ext uri="{FF2B5EF4-FFF2-40B4-BE49-F238E27FC236}">
                  <a16:creationId xmlns:a16="http://schemas.microsoft.com/office/drawing/2014/main" id="{E28E0CFD-863C-48B7-0167-CA3CFC16FD45}"/>
                </a:ext>
              </a:extLst>
            </p:cNvPr>
            <p:cNvGraphicFramePr>
              <a:graphicFrameLocks noChangeAspect="1"/>
            </p:cNvGraphicFramePr>
            <p:nvPr>
              <p:custDataLst>
                <p:tags r:id="rId4"/>
              </p:custDataLst>
              <p:extLst>
                <p:ext uri="{D42A27DB-BD31-4B8C-83A1-F6EECF244321}">
                  <p14:modId xmlns:p14="http://schemas.microsoft.com/office/powerpoint/2010/main" val="2377762029"/>
                </p:ext>
              </p:extLst>
            </p:nvPr>
          </p:nvGraphicFramePr>
          <p:xfrm>
            <a:off x="3805210" y="1984959"/>
            <a:ext cx="2160239" cy="22451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3" name="Rechteck 3">
              <a:extLst>
                <a:ext uri="{FF2B5EF4-FFF2-40B4-BE49-F238E27FC236}">
                  <a16:creationId xmlns:a16="http://schemas.microsoft.com/office/drawing/2014/main" id="{DF609807-3A40-9A1F-6E4D-C1BD9C30540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 bwMode="gray">
            <a:xfrm>
              <a:off x="4393095" y="2681907"/>
              <a:ext cx="984468" cy="8142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k-SK" sz="2000" dirty="0">
                  <a:solidFill>
                    <a:srgbClr val="00B050"/>
                  </a:solidFill>
                </a:rPr>
                <a:t>31</a:t>
              </a:r>
              <a:r>
                <a:rPr lang="sk-SK" sz="1200" dirty="0">
                  <a:solidFill>
                    <a:srgbClr val="00B050"/>
                  </a:solidFill>
                </a:rPr>
                <a:t>,4</a:t>
              </a:r>
              <a:r>
                <a:rPr lang="sk-SK" sz="700" dirty="0">
                  <a:solidFill>
                    <a:srgbClr val="00B050"/>
                  </a:solidFill>
                </a:rPr>
                <a:t>%</a:t>
              </a:r>
              <a:endParaRPr lang="en-US" sz="1200" dirty="0">
                <a:solidFill>
                  <a:srgbClr val="00B050"/>
                </a:solidFill>
              </a:endParaRPr>
            </a:p>
          </p:txBody>
        </p:sp>
      </p:grpSp>
      <p:sp>
        <p:nvSpPr>
          <p:cNvPr id="14" name="Zástupný symbol textu 2">
            <a:extLst>
              <a:ext uri="{FF2B5EF4-FFF2-40B4-BE49-F238E27FC236}">
                <a16:creationId xmlns:a16="http://schemas.microsoft.com/office/drawing/2014/main" id="{8F687C6D-D391-CD1B-01AB-376F574211F1}"/>
              </a:ext>
            </a:extLst>
          </p:cNvPr>
          <p:cNvSpPr txBox="1">
            <a:spLocks/>
          </p:cNvSpPr>
          <p:nvPr/>
        </p:nvSpPr>
        <p:spPr>
          <a:xfrm>
            <a:off x="362711" y="3150790"/>
            <a:ext cx="2235777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sk-SK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2026</a:t>
            </a: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Obdĺžnik: zaoblené rohy 16">
            <a:extLst>
              <a:ext uri="{FF2B5EF4-FFF2-40B4-BE49-F238E27FC236}">
                <a16:creationId xmlns:a16="http://schemas.microsoft.com/office/drawing/2014/main" id="{CF09F8F0-254D-A53F-D712-48D7915C50DD}"/>
              </a:ext>
            </a:extLst>
          </p:cNvPr>
          <p:cNvSpPr/>
          <p:nvPr/>
        </p:nvSpPr>
        <p:spPr>
          <a:xfrm>
            <a:off x="321476" y="2902674"/>
            <a:ext cx="1368000" cy="225029"/>
          </a:xfrm>
          <a:prstGeom prst="roundRect">
            <a:avLst>
              <a:gd name="adj" fmla="val 50000"/>
            </a:avLst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/>
              <a:t>Značkové výrobky</a:t>
            </a:r>
          </a:p>
        </p:txBody>
      </p:sp>
      <p:sp>
        <p:nvSpPr>
          <p:cNvPr id="20" name="Zástupný symbol textu 2">
            <a:extLst>
              <a:ext uri="{FF2B5EF4-FFF2-40B4-BE49-F238E27FC236}">
                <a16:creationId xmlns:a16="http://schemas.microsoft.com/office/drawing/2014/main" id="{5C5A7AC7-5CCA-D262-C108-97AF0134A5B1}"/>
              </a:ext>
            </a:extLst>
          </p:cNvPr>
          <p:cNvSpPr txBox="1">
            <a:spLocks/>
          </p:cNvSpPr>
          <p:nvPr/>
        </p:nvSpPr>
        <p:spPr>
          <a:xfrm>
            <a:off x="362711" y="1262955"/>
            <a:ext cx="2235777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sk-SK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2026</a:t>
            </a: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Obdĺžnik: zaoblené rohy 22">
            <a:extLst>
              <a:ext uri="{FF2B5EF4-FFF2-40B4-BE49-F238E27FC236}">
                <a16:creationId xmlns:a16="http://schemas.microsoft.com/office/drawing/2014/main" id="{16F0CB07-ECC1-1A70-258B-CE81B31CCE2D}"/>
              </a:ext>
            </a:extLst>
          </p:cNvPr>
          <p:cNvSpPr/>
          <p:nvPr/>
        </p:nvSpPr>
        <p:spPr>
          <a:xfrm>
            <a:off x="321476" y="1014838"/>
            <a:ext cx="1368000" cy="225029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1050"/>
              <a:t>Privátne výrobky</a:t>
            </a:r>
          </a:p>
        </p:txBody>
      </p:sp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F3D36172-FB7D-D2FE-7B73-1663642B3A98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366322"/>
              </p:ext>
            </p:extLst>
          </p:nvPr>
        </p:nvGraphicFramePr>
        <p:xfrm>
          <a:off x="2262288" y="1348702"/>
          <a:ext cx="6518805" cy="1301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6" name="Zástupný symbol textu 2">
            <a:extLst>
              <a:ext uri="{FF2B5EF4-FFF2-40B4-BE49-F238E27FC236}">
                <a16:creationId xmlns:a16="http://schemas.microsoft.com/office/drawing/2014/main" id="{AF8B7369-F510-81CE-32AC-75D5AE9F443E}"/>
              </a:ext>
            </a:extLst>
          </p:cNvPr>
          <p:cNvSpPr txBox="1">
            <a:spLocks/>
          </p:cNvSpPr>
          <p:nvPr/>
        </p:nvSpPr>
        <p:spPr>
          <a:xfrm>
            <a:off x="2682406" y="1034312"/>
            <a:ext cx="864358" cy="231499"/>
          </a:xfrm>
          <a:prstGeom prst="rect">
            <a:avLst/>
          </a:prstGeom>
        </p:spPr>
        <p:txBody>
          <a:bodyPr anchor="ctr"/>
          <a:lstStyle>
            <a:lvl1pPr marL="251957" indent="-251957" algn="l" defTabSz="1007829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5587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787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70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616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531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445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359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274" indent="-251957" algn="l" defTabSz="1007829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1200">
                <a:solidFill>
                  <a:schemeClr val="tx1">
                    <a:lumMod val="50000"/>
                    <a:lumOff val="50000"/>
                  </a:schemeClr>
                </a:solidFill>
              </a:rPr>
              <a:t>Trend</a:t>
            </a:r>
          </a:p>
        </p:txBody>
      </p:sp>
      <p:graphicFrame>
        <p:nvGraphicFramePr>
          <p:cNvPr id="28" name="Tabuľka 8">
            <a:extLst>
              <a:ext uri="{FF2B5EF4-FFF2-40B4-BE49-F238E27FC236}">
                <a16:creationId xmlns:a16="http://schemas.microsoft.com/office/drawing/2014/main" id="{F9E2B83A-C71D-E5AB-D6EB-608489A6AA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389931"/>
              </p:ext>
            </p:extLst>
          </p:nvPr>
        </p:nvGraphicFramePr>
        <p:xfrm>
          <a:off x="8250848" y="2457453"/>
          <a:ext cx="450243" cy="1834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243">
                  <a:extLst>
                    <a:ext uri="{9D8B030D-6E8A-4147-A177-3AD203B41FA5}">
                      <a16:colId xmlns:a16="http://schemas.microsoft.com/office/drawing/2014/main" val="1146151858"/>
                    </a:ext>
                  </a:extLst>
                </a:gridCol>
              </a:tblGrid>
              <a:tr h="183489"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i="0" u="none" strike="noStrike" kern="1200" dirty="0">
                          <a:solidFill>
                            <a:srgbClr val="E55A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929117"/>
                  </a:ext>
                </a:extLst>
              </a:tr>
            </a:tbl>
          </a:graphicData>
        </a:graphic>
      </p:graphicFrame>
      <p:sp>
        <p:nvSpPr>
          <p:cNvPr id="29" name="BlokTextu 28">
            <a:extLst>
              <a:ext uri="{FF2B5EF4-FFF2-40B4-BE49-F238E27FC236}">
                <a16:creationId xmlns:a16="http://schemas.microsoft.com/office/drawing/2014/main" id="{AD4F1EAC-E371-0212-94A2-4137A1453186}"/>
              </a:ext>
            </a:extLst>
          </p:cNvPr>
          <p:cNvSpPr txBox="1"/>
          <p:nvPr/>
        </p:nvSpPr>
        <p:spPr bwMode="gray">
          <a:xfrm>
            <a:off x="2465881" y="1066194"/>
            <a:ext cx="19594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sk-SK" sz="10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  <p:graphicFrame>
        <p:nvGraphicFramePr>
          <p:cNvPr id="31" name="Object 2">
            <a:extLst>
              <a:ext uri="{FF2B5EF4-FFF2-40B4-BE49-F238E27FC236}">
                <a16:creationId xmlns:a16="http://schemas.microsoft.com/office/drawing/2014/main" id="{8DA22D67-A129-2D75-470A-75C6FF244645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14490694"/>
              </p:ext>
            </p:extLst>
          </p:nvPr>
        </p:nvGraphicFramePr>
        <p:xfrm>
          <a:off x="2241707" y="3246150"/>
          <a:ext cx="6518805" cy="137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" name="Tabuľka 8">
            <a:extLst>
              <a:ext uri="{FF2B5EF4-FFF2-40B4-BE49-F238E27FC236}">
                <a16:creationId xmlns:a16="http://schemas.microsoft.com/office/drawing/2014/main" id="{F95FEED5-4CF0-DCA0-C0A8-EF574FCEE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528039"/>
              </p:ext>
            </p:extLst>
          </p:nvPr>
        </p:nvGraphicFramePr>
        <p:xfrm>
          <a:off x="8222276" y="4422045"/>
          <a:ext cx="450243" cy="1834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0243">
                  <a:extLst>
                    <a:ext uri="{9D8B030D-6E8A-4147-A177-3AD203B41FA5}">
                      <a16:colId xmlns:a16="http://schemas.microsoft.com/office/drawing/2014/main" val="1146151858"/>
                    </a:ext>
                  </a:extLst>
                </a:gridCol>
              </a:tblGrid>
              <a:tr h="183489"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i="0" u="none" strike="noStrike" kern="1200" dirty="0">
                          <a:solidFill>
                            <a:srgbClr val="E55A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929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6661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LANGUAGEID" val="1033"/>
  <p:tag name="VCT_SHOW_CA" val="False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SubjectTitle"/>
  <p:tag name="DATE" val="07/27/2016 12:00:4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Footnote"/>
  <p:tag name="DATE" val="07/27/2016 12:01:0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0;0;14.25;14.09646;28.34646;28.26968;42.51968;28.26968;42.51968;28.26968;42.51968;28.26968;42.51968;28.26968;42.51968;"/>
  <p:tag name="VCT-BULLETVISIBILITY" val="G  *******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XTnlB3KpkK7LJ09MxjVs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CREATESHAPEHANDLED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Pm5ScxV.0Cq_T3X5jTS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0;0;14.25;14.09646;28.34646;28.26968;42.51968;28.26968;42.51968;28.26968;42.51968;28.26968;42.51968;28.26968;42.51968;"/>
  <p:tag name="VCT-BULLETVISIBILITY" val="G  *******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heme/theme1.xml><?xml version="1.0" encoding="utf-8"?>
<a:theme xmlns:a="http://schemas.openxmlformats.org/drawingml/2006/main" name="PPT Template Office 2007-2010_16-9">
  <a:themeElements>
    <a:clrScheme name="GfK Group">
      <a:dk1>
        <a:srgbClr val="000000"/>
      </a:dk1>
      <a:lt1>
        <a:srgbClr val="FFFFFF"/>
      </a:lt1>
      <a:dk2>
        <a:srgbClr val="E55A00"/>
      </a:dk2>
      <a:lt2>
        <a:srgbClr val="8E8581"/>
      </a:lt2>
      <a:accent1>
        <a:srgbClr val="264283"/>
      </a:accent1>
      <a:accent2>
        <a:srgbClr val="007DC3"/>
      </a:accent2>
      <a:accent3>
        <a:srgbClr val="A2AD00"/>
      </a:accent3>
      <a:accent4>
        <a:srgbClr val="C1BB00"/>
      </a:accent4>
      <a:accent5>
        <a:srgbClr val="9B1F23"/>
      </a:accent5>
      <a:accent6>
        <a:srgbClr val="DC291E"/>
      </a:accent6>
      <a:hlink>
        <a:srgbClr val="A2AD00"/>
      </a:hlink>
      <a:folHlink>
        <a:srgbClr val="C1BB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dark yellow 100%">
      <a:srgbClr val="F0AB00"/>
    </a:custClr>
    <a:custClr name="light yellow 100%">
      <a:srgbClr val="F6D50F"/>
    </a:custClr>
    <a:custClr name="warm grey 100%">
      <a:srgbClr val="8E8581"/>
    </a:custClr>
    <a:custClr name="GfK orange">
      <a:srgbClr val="E55A00"/>
    </a:custClr>
    <a:custClr name="dark blue 100%">
      <a:srgbClr val="264283"/>
    </a:custClr>
    <a:custClr name="light blue 100%">
      <a:srgbClr val="007DC3"/>
    </a:custClr>
    <a:custClr name="dark green 100%">
      <a:srgbClr val="A2AD00"/>
    </a:custClr>
    <a:custClr name="light green 100%">
      <a:srgbClr val="C1BB00"/>
    </a:custClr>
    <a:custClr name="dark red 100%">
      <a:srgbClr val="9B1F23"/>
    </a:custClr>
    <a:custClr name="light red 100%">
      <a:srgbClr val="DC291E"/>
    </a:custClr>
    <a:custClr name="dark yellow 80%">
      <a:srgbClr val="FCC000"/>
    </a:custClr>
    <a:custClr name="light yellow 80%">
      <a:srgbClr val="FFDD44"/>
    </a:custClr>
    <a:custClr name="warm grey 80%">
      <a:srgbClr val="A79D98"/>
    </a:custClr>
    <a:custClr>
      <a:srgbClr val="FFFFFF"/>
    </a:custClr>
    <a:custClr name="dark blue 80%">
      <a:srgbClr val="405B9B"/>
    </a:custClr>
    <a:custClr name="light blue 80%">
      <a:srgbClr val="389DD7"/>
    </a:custClr>
    <a:custClr name="dark green 80%">
      <a:srgbClr val="B4BE46"/>
    </a:custClr>
    <a:custClr name="light green 80%">
      <a:srgbClr val="D7CF42"/>
    </a:custClr>
    <a:custClr name="dark red 80%">
      <a:srgbClr val="C34A3A"/>
    </a:custClr>
    <a:custClr name="light red 80%">
      <a:srgbClr val="E94F35"/>
    </a:custClr>
    <a:custClr name="dark yellow 60%">
      <a:srgbClr val="FED07A"/>
    </a:custClr>
    <a:custClr name="light yellow 60%">
      <a:srgbClr val="FFE67F"/>
    </a:custClr>
    <a:custClr name="warm grey 60%">
      <a:srgbClr val="BCB4B0"/>
    </a:custClr>
    <a:custClr>
      <a:srgbClr val="FFFFFF"/>
    </a:custClr>
    <a:custClr name="dark blue 60%">
      <a:srgbClr val="6E7EB3"/>
    </a:custClr>
    <a:custClr name="light blue 60%">
      <a:srgbClr val="7DB4E2"/>
    </a:custClr>
    <a:custClr name="dark green 60%">
      <a:srgbClr val="C6CE79"/>
    </a:custClr>
    <a:custClr name="light green 60%">
      <a:srgbClr val="E2DA7A"/>
    </a:custClr>
    <a:custClr name="dark red 60%">
      <a:srgbClr val="D27863"/>
    </a:custClr>
    <a:custClr name="light red 60%">
      <a:srgbClr val="F08262"/>
    </a:custClr>
    <a:custClr name="dark yellow 40%">
      <a:srgbClr val="FFE0A9"/>
    </a:custClr>
    <a:custClr name="light yellow 40%">
      <a:srgbClr val="FFEEAF"/>
    </a:custClr>
    <a:custClr name="warm grey 40%">
      <a:srgbClr val="D2CBC9"/>
    </a:custClr>
    <a:custClr>
      <a:srgbClr val="FFFFFF"/>
    </a:custClr>
    <a:custClr name="dark blue 40%">
      <a:srgbClr val="9EA5CD"/>
    </a:custClr>
    <a:custClr name="light blue 40%">
      <a:srgbClr val="ADCDED"/>
    </a:custClr>
    <a:custClr name="dark green 40%">
      <a:srgbClr val="D8DEA8"/>
    </a:custClr>
    <a:custClr name="light green 40%">
      <a:srgbClr val="ECE6AA"/>
    </a:custClr>
    <a:custClr name="dark red 40%">
      <a:srgbClr val="E1A693"/>
    </a:custClr>
    <a:custClr name="light red 40%">
      <a:srgbClr val="F6AF95"/>
    </a:custClr>
  </a:custClrLst>
</a:theme>
</file>

<file path=ppt/theme/theme2.xml><?xml version="1.0" encoding="utf-8"?>
<a:theme xmlns:a="http://schemas.openxmlformats.org/drawingml/2006/main" name="1_PPT Template Office 2007-2010_16-9">
  <a:themeElements>
    <a:clrScheme name="GfK Group">
      <a:dk1>
        <a:srgbClr val="000000"/>
      </a:dk1>
      <a:lt1>
        <a:srgbClr val="FFFFFF"/>
      </a:lt1>
      <a:dk2>
        <a:srgbClr val="E55A00"/>
      </a:dk2>
      <a:lt2>
        <a:srgbClr val="8E8581"/>
      </a:lt2>
      <a:accent1>
        <a:srgbClr val="264283"/>
      </a:accent1>
      <a:accent2>
        <a:srgbClr val="007DC3"/>
      </a:accent2>
      <a:accent3>
        <a:srgbClr val="A2AD00"/>
      </a:accent3>
      <a:accent4>
        <a:srgbClr val="C1BB00"/>
      </a:accent4>
      <a:accent5>
        <a:srgbClr val="9B1F23"/>
      </a:accent5>
      <a:accent6>
        <a:srgbClr val="DC291E"/>
      </a:accent6>
      <a:hlink>
        <a:srgbClr val="A2AD00"/>
      </a:hlink>
      <a:folHlink>
        <a:srgbClr val="C1BB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dark yellow 100%">
      <a:srgbClr val="F0AB00"/>
    </a:custClr>
    <a:custClr name="light yellow 100%">
      <a:srgbClr val="F6D50F"/>
    </a:custClr>
    <a:custClr name="warm grey 100%">
      <a:srgbClr val="8E8581"/>
    </a:custClr>
    <a:custClr name="GfK orange">
      <a:srgbClr val="E55A00"/>
    </a:custClr>
    <a:custClr name="dark blue 100%">
      <a:srgbClr val="264283"/>
    </a:custClr>
    <a:custClr name="light blue 100%">
      <a:srgbClr val="007DC3"/>
    </a:custClr>
    <a:custClr name="dark green 100%">
      <a:srgbClr val="A2AD00"/>
    </a:custClr>
    <a:custClr name="light green 100%">
      <a:srgbClr val="C1BB00"/>
    </a:custClr>
    <a:custClr name="dark red 100%">
      <a:srgbClr val="9B1F23"/>
    </a:custClr>
    <a:custClr name="light red 100%">
      <a:srgbClr val="DC291E"/>
    </a:custClr>
    <a:custClr name="dark yellow 80%">
      <a:srgbClr val="FCC000"/>
    </a:custClr>
    <a:custClr name="light yellow 80%">
      <a:srgbClr val="FFDD44"/>
    </a:custClr>
    <a:custClr name="warm grey 80%">
      <a:srgbClr val="A79D98"/>
    </a:custClr>
    <a:custClr>
      <a:srgbClr val="FFFFFF"/>
    </a:custClr>
    <a:custClr name="dark blue 80%">
      <a:srgbClr val="405B9B"/>
    </a:custClr>
    <a:custClr name="light blue 80%">
      <a:srgbClr val="389DD7"/>
    </a:custClr>
    <a:custClr name="dark green 80%">
      <a:srgbClr val="B4BE46"/>
    </a:custClr>
    <a:custClr name="light green 80%">
      <a:srgbClr val="D7CF42"/>
    </a:custClr>
    <a:custClr name="dark red 80%">
      <a:srgbClr val="C34A3A"/>
    </a:custClr>
    <a:custClr name="light red 80%">
      <a:srgbClr val="E94F35"/>
    </a:custClr>
    <a:custClr name="dark yellow 60%">
      <a:srgbClr val="FED07A"/>
    </a:custClr>
    <a:custClr name="light yellow 60%">
      <a:srgbClr val="FFE67F"/>
    </a:custClr>
    <a:custClr name="warm grey 60%">
      <a:srgbClr val="BCB4B0"/>
    </a:custClr>
    <a:custClr>
      <a:srgbClr val="FFFFFF"/>
    </a:custClr>
    <a:custClr name="dark blue 60%">
      <a:srgbClr val="6E7EB3"/>
    </a:custClr>
    <a:custClr name="light blue 60%">
      <a:srgbClr val="7DB4E2"/>
    </a:custClr>
    <a:custClr name="dark green 60%">
      <a:srgbClr val="C6CE79"/>
    </a:custClr>
    <a:custClr name="light green 60%">
      <a:srgbClr val="E2DA7A"/>
    </a:custClr>
    <a:custClr name="dark red 60%">
      <a:srgbClr val="D27863"/>
    </a:custClr>
    <a:custClr name="light red 60%">
      <a:srgbClr val="F08262"/>
    </a:custClr>
    <a:custClr name="dark yellow 40%">
      <a:srgbClr val="FFE0A9"/>
    </a:custClr>
    <a:custClr name="light yellow 40%">
      <a:srgbClr val="FFEEAF"/>
    </a:custClr>
    <a:custClr name="warm grey 40%">
      <a:srgbClr val="D2CBC9"/>
    </a:custClr>
    <a:custClr>
      <a:srgbClr val="FFFFFF"/>
    </a:custClr>
    <a:custClr name="dark blue 40%">
      <a:srgbClr val="9EA5CD"/>
    </a:custClr>
    <a:custClr name="light blue 40%">
      <a:srgbClr val="ADCDED"/>
    </a:custClr>
    <a:custClr name="dark green 40%">
      <a:srgbClr val="D8DEA8"/>
    </a:custClr>
    <a:custClr name="light green 40%">
      <a:srgbClr val="ECE6AA"/>
    </a:custClr>
    <a:custClr name="dark red 40%">
      <a:srgbClr val="E1A693"/>
    </a:custClr>
    <a:custClr name="light red 40%">
      <a:srgbClr val="F6AF95"/>
    </a:custClr>
  </a:custClrLst>
</a:theme>
</file>

<file path=ppt/theme/theme3.xml><?xml version="1.0" encoding="utf-8"?>
<a:theme xmlns:a="http://schemas.openxmlformats.org/drawingml/2006/main" name="Go4insight">
  <a:themeElements>
    <a:clrScheme name="Vlastné 4">
      <a:dk1>
        <a:srgbClr val="000000"/>
      </a:dk1>
      <a:lt1>
        <a:srgbClr val="FFFFFF"/>
      </a:lt1>
      <a:dk2>
        <a:srgbClr val="E55A00"/>
      </a:dk2>
      <a:lt2>
        <a:srgbClr val="8E8581"/>
      </a:lt2>
      <a:accent1>
        <a:srgbClr val="264283"/>
      </a:accent1>
      <a:accent2>
        <a:srgbClr val="007DC3"/>
      </a:accent2>
      <a:accent3>
        <a:srgbClr val="A2AD00"/>
      </a:accent3>
      <a:accent4>
        <a:srgbClr val="C1BB00"/>
      </a:accent4>
      <a:accent5>
        <a:srgbClr val="9B1F23"/>
      </a:accent5>
      <a:accent6>
        <a:srgbClr val="DC291E"/>
      </a:accent6>
      <a:hlink>
        <a:srgbClr val="A2AD00"/>
      </a:hlink>
      <a:folHlink>
        <a:srgbClr val="C1BB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dark yellow 100%">
      <a:srgbClr val="F0AB00"/>
    </a:custClr>
    <a:custClr name="light yellow 100%">
      <a:srgbClr val="F6D50F"/>
    </a:custClr>
    <a:custClr name="warm grey 100%">
      <a:srgbClr val="8E8581"/>
    </a:custClr>
    <a:custClr name="orange">
      <a:srgbClr val="E55A00"/>
    </a:custClr>
    <a:custClr name="dark blue 100%">
      <a:srgbClr val="264283"/>
    </a:custClr>
    <a:custClr name="light blue 100%">
      <a:srgbClr val="007DC3"/>
    </a:custClr>
    <a:custClr name="dark green 100%">
      <a:srgbClr val="A2AD00"/>
    </a:custClr>
    <a:custClr name="light green 100%">
      <a:srgbClr val="C1BB00"/>
    </a:custClr>
    <a:custClr name="dark red 100%">
      <a:srgbClr val="9B1F23"/>
    </a:custClr>
    <a:custClr name="light red 100%">
      <a:srgbClr val="DC291E"/>
    </a:custClr>
    <a:custClr name="dark yellow 80%">
      <a:srgbClr val="FCC000"/>
    </a:custClr>
    <a:custClr name="light yellow 80%">
      <a:srgbClr val="FFDD44"/>
    </a:custClr>
    <a:custClr name="warm grey 80%">
      <a:srgbClr val="A79D98"/>
    </a:custClr>
    <a:custClr>
      <a:srgbClr val="FFFFFF"/>
    </a:custClr>
    <a:custClr name="dark blue 80%">
      <a:srgbClr val="405B9B"/>
    </a:custClr>
    <a:custClr name="light blue 80%">
      <a:srgbClr val="389DD7"/>
    </a:custClr>
    <a:custClr name="dark green 80%">
      <a:srgbClr val="B4BE46"/>
    </a:custClr>
    <a:custClr name="light green 80%">
      <a:srgbClr val="D7CF42"/>
    </a:custClr>
    <a:custClr name="dark red 80%">
      <a:srgbClr val="C34A3A"/>
    </a:custClr>
    <a:custClr name="light red 80%">
      <a:srgbClr val="E94F35"/>
    </a:custClr>
    <a:custClr name="dark yellow 60%">
      <a:srgbClr val="FED07A"/>
    </a:custClr>
    <a:custClr name="light yellow 60%">
      <a:srgbClr val="FFE67F"/>
    </a:custClr>
    <a:custClr name="warm grey 60%">
      <a:srgbClr val="BCB4B0"/>
    </a:custClr>
    <a:custClr>
      <a:srgbClr val="FFFFFF"/>
    </a:custClr>
    <a:custClr name="dark blue 60%">
      <a:srgbClr val="6E7EB3"/>
    </a:custClr>
    <a:custClr name="light blue 60%">
      <a:srgbClr val="7DB4E2"/>
    </a:custClr>
    <a:custClr name="dark green 60%">
      <a:srgbClr val="C6CE79"/>
    </a:custClr>
    <a:custClr name="light green 60%">
      <a:srgbClr val="E2DA7A"/>
    </a:custClr>
    <a:custClr name="dark red 60%">
      <a:srgbClr val="D27863"/>
    </a:custClr>
    <a:custClr name="light red 60%">
      <a:srgbClr val="F08262"/>
    </a:custClr>
    <a:custClr name="dark yellow 40%">
      <a:srgbClr val="FFE0A9"/>
    </a:custClr>
    <a:custClr name="light yellow 40%">
      <a:srgbClr val="FFEEAF"/>
    </a:custClr>
    <a:custClr name="warm grey 40%">
      <a:srgbClr val="D2CBC9"/>
    </a:custClr>
    <a:custClr>
      <a:srgbClr val="FFFFFF"/>
    </a:custClr>
    <a:custClr name="dark blue 40%">
      <a:srgbClr val="9EA5CD"/>
    </a:custClr>
    <a:custClr name="light blue 40%">
      <a:srgbClr val="ADCDED"/>
    </a:custClr>
    <a:custClr name="dark green 40%">
      <a:srgbClr val="D8DEA8"/>
    </a:custClr>
    <a:custClr name="light green 40%">
      <a:srgbClr val="ECE6AA"/>
    </a:custClr>
    <a:custClr name="dark red 40%">
      <a:srgbClr val="E1A693"/>
    </a:custClr>
    <a:custClr name="light red 40%">
      <a:srgbClr val="F6AF95"/>
    </a:custClr>
  </a:custClrLst>
</a:theme>
</file>

<file path=ppt/theme/theme4.xml><?xml version="1.0" encoding="utf-8"?>
<a:theme xmlns:a="http://schemas.openxmlformats.org/drawingml/2006/main" name="Office Theme">
  <a:themeElements>
    <a:clrScheme name="GfK color scheme for Office 2010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A1AF00"/>
      </a:accent3>
      <a:accent4>
        <a:srgbClr val="CDC300"/>
      </a:accent4>
      <a:accent5>
        <a:srgbClr val="B50F22"/>
      </a:accent5>
      <a:accent6>
        <a:srgbClr val="E31B19"/>
      </a:accent6>
      <a:hlink>
        <a:srgbClr val="A1AF00"/>
      </a:hlink>
      <a:folHlink>
        <a:srgbClr val="CDC300"/>
      </a:folHlink>
    </a:clrScheme>
    <a:fontScheme name="Gf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vert="horz" wrap="square" lIns="0" tIns="0" rIns="0" bIns="0" rtlCol="0" anchor="t" anchorCtr="0">
        <a:noAutofit/>
      </a:bodyPr>
      <a:lstStyle>
        <a:defPPr>
          <a:spcBef>
            <a:spcPts val="600"/>
          </a:spcBef>
          <a:defRPr dirty="0" err="1" smtClean="0">
            <a:latin typeface="Arial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GfK color scheme for Office 2010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A1AF00"/>
      </a:accent3>
      <a:accent4>
        <a:srgbClr val="CDC300"/>
      </a:accent4>
      <a:accent5>
        <a:srgbClr val="B50F22"/>
      </a:accent5>
      <a:accent6>
        <a:srgbClr val="E31B19"/>
      </a:accent6>
      <a:hlink>
        <a:srgbClr val="A1AF00"/>
      </a:hlink>
      <a:folHlink>
        <a:srgbClr val="CDC300"/>
      </a:folHlink>
    </a:clrScheme>
    <a:fontScheme name="Gf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vert="horz" wrap="square" lIns="0" tIns="0" rIns="0" bIns="0" rtlCol="0" anchor="t" anchorCtr="0">
        <a:noAutofit/>
      </a:bodyPr>
      <a:lstStyle>
        <a:defPPr>
          <a:spcBef>
            <a:spcPts val="600"/>
          </a:spcBef>
          <a:defRPr dirty="0" err="1" smtClean="0">
            <a:latin typeface="Arial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5355f3c-c6b7-4533-9468-a0ed3ee3cfa3">
      <UserInfo>
        <DisplayName>Juraj Richnák (Go4insight)</DisplayName>
        <AccountId>19</AccountId>
        <AccountType/>
      </UserInfo>
      <UserInfo>
        <DisplayName>Rastislav Kočan (Go4insight)</DisplayName>
        <AccountId>6</AccountId>
        <AccountType/>
      </UserInfo>
    </SharedWithUsers>
    <lcf76f155ced4ddcb4097134ff3c332f xmlns="9ac62e4e-18dc-4b8e-9d35-b9354a66fbd1">
      <Terms xmlns="http://schemas.microsoft.com/office/infopath/2007/PartnerControls"/>
    </lcf76f155ced4ddcb4097134ff3c332f>
    <TaxCatchAll xmlns="55355f3c-c6b7-4533-9468-a0ed3ee3cfa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4D468262D9A7478F47C2671AF292F5" ma:contentTypeVersion="16" ma:contentTypeDescription="Umožňuje vytvoriť nový dokument." ma:contentTypeScope="" ma:versionID="b6077b9dbbbba41885b9899c02a7e98c">
  <xsd:schema xmlns:xsd="http://www.w3.org/2001/XMLSchema" xmlns:xs="http://www.w3.org/2001/XMLSchema" xmlns:p="http://schemas.microsoft.com/office/2006/metadata/properties" xmlns:ns2="9ac62e4e-18dc-4b8e-9d35-b9354a66fbd1" xmlns:ns3="55355f3c-c6b7-4533-9468-a0ed3ee3cfa3" targetNamespace="http://schemas.microsoft.com/office/2006/metadata/properties" ma:root="true" ma:fieldsID="b49d18ac41ef1a726d38ff09104c8af3" ns2:_="" ns3:_="">
    <xsd:import namespace="9ac62e4e-18dc-4b8e-9d35-b9354a66fbd1"/>
    <xsd:import namespace="55355f3c-c6b7-4533-9468-a0ed3ee3cf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62e4e-18dc-4b8e-9d35-b9354a66fb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61370fbd-1358-46ad-8dca-4c94e9c6f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55f3c-c6b7-4533-9468-a0ed3ee3cfa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332f890-a719-48f8-baf3-adc483bf5681}" ma:internalName="TaxCatchAll" ma:showField="CatchAllData" ma:web="55355f3c-c6b7-4533-9468-a0ed3ee3cf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3044BF-A435-4394-AA7A-C500776C88E9}">
  <ds:schemaRefs>
    <ds:schemaRef ds:uri="http://purl.org/dc/elements/1.1/"/>
    <ds:schemaRef ds:uri="http://www.w3.org/XML/1998/namespace"/>
    <ds:schemaRef ds:uri="ebb6599f-bfb9-4675-b1b6-4f806c824684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7844d330-af32-4b22-9e70-bc56a7cbc67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4CCC1B3-4CD5-4833-95A6-6904C602CD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6824E7-C753-484F-BE61-9FE8EA64BAC2}"/>
</file>

<file path=docProps/app.xml><?xml version="1.0" encoding="utf-8"?>
<Properties xmlns="http://schemas.openxmlformats.org/officeDocument/2006/extended-properties" xmlns:vt="http://schemas.openxmlformats.org/officeDocument/2006/docPropsVTypes">
  <Template>PPT Template Office 2007-2010_16-9</Template>
  <TotalTime>4660</TotalTime>
  <Words>753</Words>
  <Application>Microsoft Office PowerPoint</Application>
  <PresentationFormat>Prezentácia na obrazovke (16:9)</PresentationFormat>
  <Paragraphs>134</Paragraphs>
  <Slides>14</Slides>
  <Notes>6</Notes>
  <HiddenSlides>0</HiddenSlides>
  <MMClips>0</MMClips>
  <ScaleCrop>false</ScaleCrop>
  <HeadingPairs>
    <vt:vector size="8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Vložené servery OLE</vt:lpstr>
      </vt:variant>
      <vt:variant>
        <vt:i4>2</vt:i4>
      </vt:variant>
      <vt:variant>
        <vt:lpstr>Nadpisy snímok</vt:lpstr>
      </vt:variant>
      <vt:variant>
        <vt:i4>14</vt:i4>
      </vt:variant>
    </vt:vector>
  </HeadingPairs>
  <TitlesOfParts>
    <vt:vector size="25" baseType="lpstr">
      <vt:lpstr>Arial</vt:lpstr>
      <vt:lpstr>Arial CE</vt:lpstr>
      <vt:lpstr>Courier New</vt:lpstr>
      <vt:lpstr>Insight print</vt:lpstr>
      <vt:lpstr>Times New Roman</vt:lpstr>
      <vt:lpstr>Wingdings</vt:lpstr>
      <vt:lpstr>PPT Template Office 2007-2010_16-9</vt:lpstr>
      <vt:lpstr>1_PPT Template Office 2007-2010_16-9</vt:lpstr>
      <vt:lpstr>Go4insight</vt:lpstr>
      <vt:lpstr>think-cell Slide</vt:lpstr>
      <vt:lpstr>think-cell Folie</vt:lpstr>
      <vt:lpstr>Prezentácia programu PowerPoint</vt:lpstr>
      <vt:lpstr>Dizajn prieskumu</vt:lpstr>
      <vt:lpstr>Podiel vystavených privátnych značiek Trend 2013 - 2026</vt:lpstr>
      <vt:lpstr>Prezentácia programu PowerPoint</vt:lpstr>
      <vt:lpstr>Podiel vystavených privátnych značiek Podľa jednotlivých reťazcov I Trend 2013 - 2025</vt:lpstr>
      <vt:lpstr>Podiel vystavených privátnych značiek Podľa jednotlivých reťazcov I Trend 2013 - 2025</vt:lpstr>
      <vt:lpstr>Podiel vystavených privátnych značiek Podľa kategórií výrobkov</vt:lpstr>
      <vt:lpstr>Prezentácia programu PowerPoint</vt:lpstr>
      <vt:lpstr>Prezentácia programu PowerPoint</vt:lpstr>
      <vt:lpstr>Prezentácia programu PowerPoint</vt:lpstr>
      <vt:lpstr>Prezentácia programu PowerPoint</vt:lpstr>
      <vt:lpstr>Hlavné výsledky</vt:lpstr>
      <vt:lpstr>Hlavné výsledky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Prieskum vnímania rafinérie obyvateľmi v jej blízkosti</dc:title>
  <dc:subject>Ponuka prieskumu GfK</dc:subject>
  <dc:creator/>
  <cp:keywords>GfK;Slovnaft</cp:keywords>
  <cp:lastModifiedBy>Rastislav Kočan (Go4insight)</cp:lastModifiedBy>
  <cp:revision>5</cp:revision>
  <dcterms:created xsi:type="dcterms:W3CDTF">2015-04-17T14:21:11Z</dcterms:created>
  <dcterms:modified xsi:type="dcterms:W3CDTF">2026-09-07T21:43:45Z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ients">
    <vt:lpwstr>97;#Not applicable|457da623-78f9-49de-8564-b1618c49ba59</vt:lpwstr>
  </property>
  <property fmtid="{D5CDD505-2E9C-101B-9397-08002B2CF9AE}" pid="3" name="Countries">
    <vt:lpwstr>69;#Global|3eaca359-c4b3-4b51-a927-e9852da92384</vt:lpwstr>
  </property>
  <property fmtid="{D5CDD505-2E9C-101B-9397-08002B2CF9AE}" pid="4" name="TaxKeyword">
    <vt:lpwstr>464;#template|14e0894c-c65f-40d3-8c04-dc2c7cb9794d;#353;#template 16:9|feef3289-4d16-4292-b8f5-4aa93f02d2bc;#1781;#PowerPoint|50a0b034-169b-4062-b9b1-f0dd9c5b2843</vt:lpwstr>
  </property>
  <property fmtid="{D5CDD505-2E9C-101B-9397-08002B2CF9AE}" pid="5" name="Solutions">
    <vt:lpwstr>64;#Not applicable|15480a47-f0f1-4795-a643-bf3b2e95805c</vt:lpwstr>
  </property>
  <property fmtid="{D5CDD505-2E9C-101B-9397-08002B2CF9AE}" pid="6" name="ContentTypeId">
    <vt:lpwstr>0x010100964D468262D9A7478F47C2671AF292F5</vt:lpwstr>
  </property>
  <property fmtid="{D5CDD505-2E9C-101B-9397-08002B2CF9AE}" pid="7" name="GfK sector">
    <vt:lpwstr>68;#Cross Sector|d51dcd69-a6f7-4fb6-bc11-144a9da6fd82</vt:lpwstr>
  </property>
  <property fmtid="{D5CDD505-2E9C-101B-9397-08002B2CF9AE}" pid="8" name="Support Services">
    <vt:lpwstr>25;#Corporate Design Guidelines|1cd61861-7629-4907-97f6-83d66b33e039</vt:lpwstr>
  </property>
  <property fmtid="{D5CDD505-2E9C-101B-9397-08002B2CF9AE}" pid="9" name="Languages">
    <vt:lpwstr>73;#English|914398da-6a81-430b-8d1c-6a7bd1227f71</vt:lpwstr>
  </property>
  <property fmtid="{D5CDD505-2E9C-101B-9397-08002B2CF9AE}" pid="10" name="Industries">
    <vt:lpwstr>57;#Not applicable|1b0d69d1-6137-41de-9ae5-e5925610d8cb</vt:lpwstr>
  </property>
  <property fmtid="{D5CDD505-2E9C-101B-9397-08002B2CF9AE}" pid="11" name="Methodology">
    <vt:lpwstr/>
  </property>
  <property fmtid="{D5CDD505-2E9C-101B-9397-08002B2CF9AE}" pid="12" name="MediaServiceImageTags">
    <vt:lpwstr/>
  </property>
</Properties>
</file>